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64" r:id="rId2"/>
    <p:sldId id="280" r:id="rId3"/>
    <p:sldId id="263" r:id="rId4"/>
    <p:sldId id="434" r:id="rId5"/>
    <p:sldId id="292" r:id="rId6"/>
    <p:sldId id="436" r:id="rId7"/>
    <p:sldId id="445" r:id="rId8"/>
    <p:sldId id="444" r:id="rId9"/>
    <p:sldId id="446" r:id="rId10"/>
    <p:sldId id="447" r:id="rId11"/>
    <p:sldId id="422" r:id="rId12"/>
    <p:sldId id="443" r:id="rId13"/>
    <p:sldId id="439" r:id="rId14"/>
    <p:sldId id="437" r:id="rId15"/>
    <p:sldId id="440" r:id="rId16"/>
    <p:sldId id="430" r:id="rId17"/>
    <p:sldId id="442" r:id="rId18"/>
    <p:sldId id="432" r:id="rId19"/>
    <p:sldId id="302" r:id="rId20"/>
    <p:sldId id="293" r:id="rId21"/>
    <p:sldId id="290" r:id="rId22"/>
    <p:sldId id="339" r:id="rId23"/>
    <p:sldId id="341" r:id="rId24"/>
    <p:sldId id="333" r:id="rId25"/>
    <p:sldId id="340" r:id="rId26"/>
    <p:sldId id="304" r:id="rId27"/>
    <p:sldId id="312" r:id="rId28"/>
    <p:sldId id="322" r:id="rId29"/>
    <p:sldId id="321" r:id="rId30"/>
    <p:sldId id="450" r:id="rId31"/>
    <p:sldId id="291" r:id="rId32"/>
    <p:sldId id="294" r:id="rId33"/>
    <p:sldId id="297" r:id="rId34"/>
    <p:sldId id="298" r:id="rId35"/>
    <p:sldId id="295" r:id="rId36"/>
    <p:sldId id="323" r:id="rId37"/>
    <p:sldId id="326" r:id="rId38"/>
    <p:sldId id="324" r:id="rId39"/>
    <p:sldId id="325" r:id="rId40"/>
    <p:sldId id="331" r:id="rId41"/>
    <p:sldId id="329" r:id="rId42"/>
    <p:sldId id="328" r:id="rId43"/>
    <p:sldId id="330" r:id="rId44"/>
    <p:sldId id="332" r:id="rId45"/>
    <p:sldId id="338" r:id="rId46"/>
    <p:sldId id="337" r:id="rId47"/>
    <p:sldId id="300" r:id="rId48"/>
    <p:sldId id="314" r:id="rId49"/>
    <p:sldId id="305" r:id="rId50"/>
    <p:sldId id="306" r:id="rId51"/>
    <p:sldId id="315" r:id="rId52"/>
    <p:sldId id="316" r:id="rId53"/>
    <p:sldId id="317" r:id="rId54"/>
    <p:sldId id="320" r:id="rId55"/>
    <p:sldId id="451" r:id="rId56"/>
    <p:sldId id="452" r:id="rId57"/>
    <p:sldId id="453" r:id="rId58"/>
    <p:sldId id="454" r:id="rId59"/>
    <p:sldId id="455" r:id="rId60"/>
    <p:sldId id="319" r:id="rId61"/>
    <p:sldId id="342" r:id="rId62"/>
    <p:sldId id="308" r:id="rId63"/>
    <p:sldId id="310" r:id="rId64"/>
    <p:sldId id="311" r:id="rId65"/>
    <p:sldId id="309" r:id="rId66"/>
    <p:sldId id="456" r:id="rId67"/>
    <p:sldId id="336" r:id="rId68"/>
    <p:sldId id="344" r:id="rId69"/>
    <p:sldId id="449" r:id="rId70"/>
    <p:sldId id="335" r:id="rId71"/>
    <p:sldId id="441" r:id="rId72"/>
    <p:sldId id="289" r:id="rId73"/>
  </p:sldIdLst>
  <p:sldSz cx="12192000" cy="6858000"/>
  <p:notesSz cx="6858000" cy="9144000"/>
  <p:embeddedFontLst>
    <p:embeddedFont>
      <p:font typeface="나눔스퀘어 ExtraBold" panose="020F0502020204030204" pitchFamily="34" charset="0"/>
      <p:regular r:id="rId76"/>
      <p:bold r:id="rId77"/>
      <p:italic r:id="rId78"/>
      <p:boldItalic r:id="rId79"/>
    </p:embeddedFont>
    <p:embeddedFont>
      <p:font typeface="맑은 고딕" panose="020B0503020000020004" pitchFamily="34" charset="-127"/>
      <p:regular r:id="rId80"/>
      <p:bold r:id="rId81"/>
    </p:embeddedFont>
    <p:embeddedFont>
      <p:font typeface="Baskerville Old Face" panose="02020602080505020303" pitchFamily="18" charset="0"/>
      <p:regular r:id="rId82"/>
    </p:embeddedFont>
    <p:embeddedFont>
      <p:font typeface="Cambria Math" panose="02040503050406030204" pitchFamily="18" charset="0"/>
      <p:regular r:id="rId83"/>
    </p:embeddedFont>
    <p:embeddedFont>
      <p:font typeface="NanumSquareOTF" panose="020B0600000101010101" pitchFamily="34" charset="-127"/>
      <p:regular r:id="rId84"/>
    </p:embeddedFont>
    <p:embeddedFont>
      <p:font typeface="NanumSquareOTF Bold" panose="020B0600000101010101" pitchFamily="34" charset="-127"/>
      <p:bold r:id="rId85"/>
    </p:embeddedFont>
    <p:embeddedFont>
      <p:font typeface="NanumSquareOTF ExtraBold" panose="020B0600000101010101" pitchFamily="34" charset="-127"/>
      <p:bold r:id="rId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Intro" id="{C2D52256-CFD5-3A4E-96F4-9DF93A5B133C}">
          <p14:sldIdLst>
            <p14:sldId id="264"/>
            <p14:sldId id="280"/>
            <p14:sldId id="263"/>
            <p14:sldId id="434"/>
            <p14:sldId id="292"/>
            <p14:sldId id="436"/>
          </p14:sldIdLst>
        </p14:section>
        <p14:section name="1. ResNet" id="{C99896EE-C6DB-41A2-B401-5AF08D496E7B}">
          <p14:sldIdLst>
            <p14:sldId id="445"/>
            <p14:sldId id="444"/>
            <p14:sldId id="446"/>
            <p14:sldId id="447"/>
            <p14:sldId id="422"/>
            <p14:sldId id="443"/>
            <p14:sldId id="439"/>
            <p14:sldId id="437"/>
            <p14:sldId id="440"/>
            <p14:sldId id="430"/>
            <p14:sldId id="442"/>
            <p14:sldId id="432"/>
          </p14:sldIdLst>
        </p14:section>
        <p14:section name="2. Background" id="{17F2E786-2C40-8048-B8B9-CE2FABE530AF}">
          <p14:sldIdLst>
            <p14:sldId id="302"/>
            <p14:sldId id="293"/>
            <p14:sldId id="290"/>
            <p14:sldId id="339"/>
            <p14:sldId id="341"/>
            <p14:sldId id="333"/>
            <p14:sldId id="340"/>
            <p14:sldId id="304"/>
            <p14:sldId id="312"/>
            <p14:sldId id="322"/>
            <p14:sldId id="321"/>
            <p14:sldId id="450"/>
            <p14:sldId id="291"/>
            <p14:sldId id="294"/>
            <p14:sldId id="297"/>
            <p14:sldId id="298"/>
            <p14:sldId id="295"/>
          </p14:sldIdLst>
        </p14:section>
        <p14:section name="3. R-CNN" id="{41A4C1EA-93A0-094F-925B-FB3163171D4E}">
          <p14:sldIdLst>
            <p14:sldId id="323"/>
            <p14:sldId id="326"/>
            <p14:sldId id="324"/>
            <p14:sldId id="325"/>
            <p14:sldId id="331"/>
            <p14:sldId id="329"/>
            <p14:sldId id="328"/>
            <p14:sldId id="330"/>
            <p14:sldId id="332"/>
            <p14:sldId id="338"/>
            <p14:sldId id="337"/>
          </p14:sldIdLst>
        </p14:section>
        <p14:section name="4. YOLO" id="{4589ABE9-F876-174D-B814-A850D133B871}">
          <p14:sldIdLst>
            <p14:sldId id="300"/>
            <p14:sldId id="314"/>
            <p14:sldId id="305"/>
            <p14:sldId id="306"/>
            <p14:sldId id="315"/>
            <p14:sldId id="316"/>
            <p14:sldId id="317"/>
            <p14:sldId id="320"/>
            <p14:sldId id="451"/>
            <p14:sldId id="452"/>
            <p14:sldId id="453"/>
            <p14:sldId id="454"/>
            <p14:sldId id="455"/>
            <p14:sldId id="319"/>
            <p14:sldId id="342"/>
            <p14:sldId id="308"/>
            <p14:sldId id="310"/>
            <p14:sldId id="311"/>
            <p14:sldId id="309"/>
            <p14:sldId id="456"/>
          </p14:sldIdLst>
        </p14:section>
        <p14:section name="5. YOLO 변형" id="{F6854F40-78B3-A543-ADF6-62C86B55F7CA}">
          <p14:sldIdLst>
            <p14:sldId id="336"/>
            <p14:sldId id="344"/>
            <p14:sldId id="449"/>
          </p14:sldIdLst>
        </p14:section>
        <p14:section name="6. Summary" id="{F90A6ECA-B03B-3D45-A500-40F8E32FBF0F}">
          <p14:sldIdLst>
            <p14:sldId id="335"/>
            <p14:sldId id="441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CBEB"/>
    <a:srgbClr val="ACC8E2"/>
    <a:srgbClr val="2E1D9C"/>
    <a:srgbClr val="F55261"/>
    <a:srgbClr val="3857C1"/>
    <a:srgbClr val="D3DBF1"/>
    <a:srgbClr val="4D6BCB"/>
    <a:srgbClr val="7E7E7E"/>
    <a:srgbClr val="2F1D9C"/>
    <a:srgbClr val="2F1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5" autoAdjust="0"/>
    <p:restoredTop sz="95127"/>
  </p:normalViewPr>
  <p:slideViewPr>
    <p:cSldViewPr snapToGrid="0">
      <p:cViewPr>
        <p:scale>
          <a:sx n="69" d="100"/>
          <a:sy n="69" d="100"/>
        </p:scale>
        <p:origin x="234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8EE6626-93D7-1458-F190-77EE5AF921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A82D3E-ABE5-BEDC-7EAC-DE9FDD950A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12E6E-70F5-4710-B763-E2DAC2D2A21B}" type="datetimeFigureOut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E85051-4773-5363-0DBC-4CD1A4C5D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15E79E-1131-20F6-8C03-AA734E4FA9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28C6B-55D9-4701-9A86-59D2F869A3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841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58745-F755-471A-A52C-FA861A0AA89C}" type="datetimeFigureOut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D8752-76C8-4ACA-BB77-D7D7FCB39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7062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이미지나 데이터를 인식</a:t>
            </a:r>
            <a:endParaRPr kumimoji="1" lang="en-US" altLang="ko-KR" dirty="0"/>
          </a:p>
          <a:p>
            <a:r>
              <a:rPr kumimoji="1" lang="en-US" altLang="ko-KR" dirty="0"/>
              <a:t>=</a:t>
            </a:r>
            <a:r>
              <a:rPr kumimoji="1" lang="ko-KR" altLang="en-US" dirty="0"/>
              <a:t> 컴퓨터는 벡터 하나로 표현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-----backbone-----</a:t>
            </a:r>
          </a:p>
          <a:p>
            <a:r>
              <a:rPr kumimoji="1" lang="ko-KR" altLang="en-US" dirty="0"/>
              <a:t>우리가 하고 싶은 태스크는 따로 있다</a:t>
            </a:r>
            <a:r>
              <a:rPr kumimoji="1" lang="en-US" altLang="ko-KR" dirty="0"/>
              <a:t>(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등등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저번시간까지 두 세션에 걸쳐 </a:t>
            </a:r>
            <a:r>
              <a:rPr kumimoji="1" lang="en-US" altLang="ko-KR" dirty="0" err="1"/>
              <a:t>cnn</a:t>
            </a:r>
            <a:r>
              <a:rPr kumimoji="1" lang="en-US" altLang="ko-KR" dirty="0"/>
              <a:t> architecture</a:t>
            </a:r>
            <a:r>
              <a:rPr kumimoji="1" lang="ko-KR" altLang="en-US" dirty="0"/>
              <a:t>에 대해 알아봤죠</a:t>
            </a:r>
            <a:endParaRPr kumimoji="1" lang="en-US" altLang="ko-KR" dirty="0"/>
          </a:p>
          <a:p>
            <a:r>
              <a:rPr kumimoji="1" lang="ko-KR" altLang="en-US" dirty="0"/>
              <a:t>여러분 </a:t>
            </a:r>
            <a:r>
              <a:rPr kumimoji="1" lang="en-US" altLang="ko-KR" dirty="0"/>
              <a:t>cv</a:t>
            </a:r>
            <a:r>
              <a:rPr kumimoji="1" lang="ko-KR" altLang="en-US" dirty="0" err="1"/>
              <a:t>라는건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computer vision, </a:t>
            </a:r>
            <a:r>
              <a:rPr kumimoji="1" lang="ko-KR" altLang="en-US" dirty="0"/>
              <a:t>컴퓨터가 보는 것 </a:t>
            </a:r>
            <a:r>
              <a:rPr kumimoji="1" lang="en-US" altLang="ko-KR" dirty="0"/>
              <a:t>~</a:t>
            </a:r>
          </a:p>
          <a:p>
            <a:r>
              <a:rPr kumimoji="1" lang="ko-KR" altLang="en-US" dirty="0"/>
              <a:t>처음에는 컴퓨터가 이미지 자체를 </a:t>
            </a:r>
            <a:r>
              <a:rPr kumimoji="1" lang="ko-KR" altLang="en-US" dirty="0" err="1"/>
              <a:t>인식하는거부터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시작해야겠죠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그때 </a:t>
            </a:r>
            <a:r>
              <a:rPr kumimoji="1" lang="ko-KR" altLang="en-US" dirty="0" err="1"/>
              <a:t>나온것들이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cnn2</a:t>
            </a:r>
            <a:r>
              <a:rPr kumimoji="1" lang="ko-KR" altLang="en-US" dirty="0"/>
              <a:t>시간에 배운 </a:t>
            </a:r>
            <a:r>
              <a:rPr kumimoji="1" lang="en-US" altLang="ko-KR" dirty="0" err="1"/>
              <a:t>alexnet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googlenet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등이에요 거기에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도 이미지 인식을 위한 </a:t>
            </a:r>
            <a:r>
              <a:rPr kumimoji="1" lang="en-US" altLang="ko-KR" dirty="0" err="1"/>
              <a:t>cnn</a:t>
            </a:r>
            <a:r>
              <a:rPr kumimoji="1" lang="en-US" altLang="ko-KR" dirty="0"/>
              <a:t> architecture </a:t>
            </a:r>
            <a:r>
              <a:rPr kumimoji="1" lang="ko-KR" altLang="en-US" dirty="0"/>
              <a:t>중 하나인데 거기서 나오는 </a:t>
            </a:r>
            <a:r>
              <a:rPr kumimoji="1" lang="en-US" altLang="ko-KR" dirty="0"/>
              <a:t>residual block</a:t>
            </a:r>
            <a:r>
              <a:rPr kumimoji="1" lang="ko-KR" altLang="en-US" dirty="0"/>
              <a:t>이라는 아이디어가 중요해서 그 부분은 좀 더 보충설명을 하고 가기로 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=&gt; </a:t>
            </a:r>
            <a:r>
              <a:rPr kumimoji="1" lang="ko-KR" altLang="en-US" dirty="0"/>
              <a:t>핵심은 </a:t>
            </a:r>
            <a:r>
              <a:rPr kumimoji="1" lang="en-US" altLang="ko-KR" dirty="0" err="1"/>
              <a:t>resnet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backbone</a:t>
            </a:r>
            <a:r>
              <a:rPr kumimoji="1" lang="ko-KR" altLang="en-US" dirty="0" err="1"/>
              <a:t>이라는거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99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b_x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표현하기도함</a:t>
            </a:r>
            <a:br>
              <a:rPr kumimoji="1" lang="en-US" altLang="ko-KR" dirty="0"/>
            </a:br>
            <a:r>
              <a:rPr kumimoji="1" lang="ko-KR" altLang="en-US" dirty="0"/>
              <a:t>뒤에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</a:t>
            </a:r>
            <a:r>
              <a:rPr kumimoji="1" lang="ko-KR" altLang="en-US" dirty="0"/>
              <a:t>나오니까 그때 다시 </a:t>
            </a:r>
            <a:r>
              <a:rPr kumimoji="1" lang="ko-KR" altLang="en-US" dirty="0" err="1"/>
              <a:t>설명해드리겟습니다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08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6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원래 </a:t>
            </a:r>
            <a:r>
              <a:rPr kumimoji="1" lang="en-US" altLang="ko-KR" dirty="0"/>
              <a:t>cell </a:t>
            </a:r>
            <a:r>
              <a:rPr kumimoji="1" lang="ko-KR" altLang="en-US" dirty="0"/>
              <a:t>중심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에서 가장 많이 감지된 하나의 객체밖에 나오지 않는 원리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26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offset </a:t>
            </a:r>
            <a:r>
              <a:rPr kumimoji="1" lang="ko-KR" altLang="en-US" dirty="0"/>
              <a:t>예측은 </a:t>
            </a:r>
            <a:r>
              <a:rPr kumimoji="1" lang="en-US" altLang="ko-KR" dirty="0"/>
              <a:t>Bounding Box Regression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하는데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좀이따가</a:t>
            </a:r>
            <a:r>
              <a:rPr kumimoji="1" lang="ko-KR" altLang="en-US" dirty="0"/>
              <a:t> 나온다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74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offset </a:t>
            </a:r>
            <a:r>
              <a:rPr kumimoji="1" lang="ko-KR" altLang="en-US" dirty="0"/>
              <a:t>예측은 </a:t>
            </a:r>
            <a:r>
              <a:rPr kumimoji="1" lang="en-US" altLang="ko-KR" dirty="0"/>
              <a:t>Bounding Box Regression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하는데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좀이따가</a:t>
            </a:r>
            <a:r>
              <a:rPr kumimoji="1" lang="ko-KR" altLang="en-US" dirty="0"/>
              <a:t> 나온다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58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80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selective search</a:t>
            </a:r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detector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에 쓰기에는 크게 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가지 문제가 있었다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학습이 안 </a:t>
            </a:r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되서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detector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의 성능개선이 어렵다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" altLang="ko-KR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gpu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" altLang="ko-KR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cpu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사이에 </a:t>
            </a:r>
            <a:r>
              <a:rPr lang="en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data</a:t>
            </a:r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주고받아야 해서 느리다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kumimoji="1" lang="en-US" altLang="ko-KR" dirty="0" err="1"/>
              <a:t>gpu</a:t>
            </a:r>
            <a:r>
              <a:rPr kumimoji="1" lang="ko-KR" altLang="en-US" dirty="0"/>
              <a:t>에서 돌아갈 수 있는 </a:t>
            </a:r>
            <a:r>
              <a:rPr kumimoji="1" lang="en-US" altLang="ko-KR" dirty="0"/>
              <a:t>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83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18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44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8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H(x)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weight layer</a:t>
            </a:r>
            <a:r>
              <a:rPr kumimoji="1" lang="ko-KR" altLang="en-US" dirty="0"/>
              <a:t>가 두 개 분리되어 있기 때문에 각각의 </a:t>
            </a:r>
            <a:r>
              <a:rPr kumimoji="1" lang="en-US" altLang="ko-KR" dirty="0" err="1"/>
              <a:t>w.l.</a:t>
            </a:r>
            <a:r>
              <a:rPr kumimoji="1" lang="ko-KR" altLang="en-US" dirty="0"/>
              <a:t>에 대해 가중치 값들을 개별적으로 학습할 필요가 있음 수렴 난이도가 높아짐</a:t>
            </a:r>
            <a:endParaRPr kumimoji="1" lang="en-US" altLang="ko-KR" dirty="0"/>
          </a:p>
          <a:p>
            <a:r>
              <a:rPr kumimoji="1" lang="ko-KR" altLang="en-US" dirty="0"/>
              <a:t>기존에 학습한 정보는 가져오고 </a:t>
            </a:r>
            <a:r>
              <a:rPr kumimoji="1" lang="en-US" altLang="ko-KR" dirty="0"/>
              <a:t>F(x)+x </a:t>
            </a:r>
            <a:r>
              <a:rPr kumimoji="1" lang="ko-KR" altLang="en-US" dirty="0"/>
              <a:t>추가적으로 필요한 정보만 학습을 더해서 </a:t>
            </a:r>
            <a:r>
              <a:rPr kumimoji="1" lang="ko-KR" altLang="en-US" dirty="0" err="1"/>
              <a:t>해줌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H(x)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weight layer</a:t>
            </a:r>
            <a:r>
              <a:rPr kumimoji="1" lang="ko-KR" altLang="en-US" dirty="0"/>
              <a:t>가 두 개 분리되어 있기 때문에 각각의 </a:t>
            </a:r>
            <a:r>
              <a:rPr kumimoji="1" lang="en-US" altLang="ko-KR" dirty="0" err="1"/>
              <a:t>w.l.</a:t>
            </a:r>
            <a:r>
              <a:rPr kumimoji="1" lang="ko-KR" altLang="en-US" dirty="0"/>
              <a:t>에 대해 가중치 값들을 개별적으로 학습할 필요가 있음 수렴 난이도가 높아짐</a:t>
            </a:r>
            <a:endParaRPr kumimoji="1" lang="en-US" altLang="ko-KR" dirty="0"/>
          </a:p>
          <a:p>
            <a:r>
              <a:rPr kumimoji="1" lang="ko-KR" altLang="en-US" dirty="0"/>
              <a:t>기존에 학습한 정보는 가져오고 </a:t>
            </a:r>
            <a:r>
              <a:rPr kumimoji="1" lang="en-US" altLang="ko-KR" dirty="0"/>
              <a:t>F(x)+x </a:t>
            </a:r>
            <a:r>
              <a:rPr kumimoji="1" lang="ko-KR" altLang="en-US" dirty="0"/>
              <a:t>추가적으로 필요한 정보만 학습을 더해서 </a:t>
            </a:r>
            <a:r>
              <a:rPr kumimoji="1" lang="ko-KR" altLang="en-US" dirty="0" err="1"/>
              <a:t>해줌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04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H(x)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weight layer</a:t>
            </a:r>
            <a:r>
              <a:rPr kumimoji="1" lang="ko-KR" altLang="en-US" dirty="0"/>
              <a:t>가 두 개 분리되어 있기 때문에 각각의 </a:t>
            </a:r>
            <a:r>
              <a:rPr kumimoji="1" lang="en-US" altLang="ko-KR" dirty="0" err="1"/>
              <a:t>w.l.</a:t>
            </a:r>
            <a:r>
              <a:rPr kumimoji="1" lang="ko-KR" altLang="en-US" dirty="0"/>
              <a:t>에 대해 가중치 값들을 개별적으로 학습할 필요가 있음 수렴 난이도가 높아짐</a:t>
            </a:r>
            <a:endParaRPr kumimoji="1" lang="en-US" altLang="ko-KR" dirty="0"/>
          </a:p>
          <a:p>
            <a:r>
              <a:rPr kumimoji="1" lang="ko-KR" altLang="en-US" dirty="0"/>
              <a:t>기존에 학습한 정보는 가져오고 </a:t>
            </a:r>
            <a:r>
              <a:rPr kumimoji="1" lang="en-US" altLang="ko-KR" dirty="0"/>
              <a:t>F(x)+x </a:t>
            </a:r>
            <a:r>
              <a:rPr kumimoji="1" lang="ko-KR" altLang="en-US" dirty="0"/>
              <a:t>추가적으로 필요한 정보만 학습을 더해서 </a:t>
            </a:r>
            <a:r>
              <a:rPr kumimoji="1" lang="ko-KR" altLang="en-US" dirty="0" err="1"/>
              <a:t>해줌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01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ResNet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은 기본적으로 </a:t>
            </a:r>
            <a:r>
              <a:rPr lang="en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VGG-19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의 구조를 뼈대로 한다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거기에 </a:t>
            </a:r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컨볼루션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층들을 추가해서 깊게 만든 후에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en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shortcut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들을 추가하는 것이 사실상 전부다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. 34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층의 </a:t>
            </a:r>
            <a:r>
              <a:rPr lang="en" altLang="ko-KR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ResNet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과 거기에서 </a:t>
            </a:r>
            <a:r>
              <a:rPr lang="en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shortcut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들을 제외한 버전인 </a:t>
            </a:r>
            <a:r>
              <a:rPr lang="en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plain 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네트워크의 구조는 다음과 같다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위 그림을 보면 알 수 있듯이 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34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층의 </a:t>
            </a:r>
            <a:r>
              <a:rPr lang="en" altLang="ko-KR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ResNet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은 처음을 제외하고는 균일하게 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3 </a:t>
            </a:r>
            <a:r>
              <a:rPr lang="en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x 3 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사이즈의 </a:t>
            </a:r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컨볼루션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필터를 사용했다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그리고 </a:t>
            </a:r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특성맵의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사이즈가 반으로 줄어들 때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특성맵의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뎁스를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2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배로 높였다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40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57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D8752-76C8-4ACA-BB77-D7D7FCB390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2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F1DBA-8A6F-EB42-990B-2CDE0F20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BE5526-9BAA-7060-E479-AF11B7907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9FBF2-3C25-DFD3-C028-50ADD6327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B1CC-659D-4064-8295-75977CA10D5C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33D502-7D56-13D8-A39E-1C216585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73993-62F7-6597-1690-1DC5F154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808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0FC9-2D38-447E-2FBE-A6DA081E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A61B3A-C04E-CE64-8751-999A7D884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DF90D-617A-270E-7C50-D253830C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BD74-EA7B-4C71-9DD4-1511E59EEE63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8C37B1-2C21-0977-4B97-D4CA142F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A5EA71-1F8B-CD0A-E4C9-EFD592F6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6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AEFB18-AA99-FE44-7864-E932389F3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B47F99-0C81-5AD4-7730-43E97D373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3534C-6BFC-2CFB-7228-4EDC072F8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01DC-0D84-4BFD-8B89-DFA3AEEA8E3D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1C5AF-22D5-03B1-889C-C4E28E77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1A3F8-77DD-A4DA-C440-774914EF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6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B25B2-C80B-FC72-D86F-80DADC2F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A0589-D448-D3DD-2616-5561C44C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D8C8B-4B30-A542-165D-1B40B265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8965-F32A-483E-AD76-F2A6D2BD6B69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B5073-B410-975E-8FDC-F58588B89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0F296-1D69-4C75-4914-A5E9BDA3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614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D1124-C8BB-56AA-FC48-F69C5489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79D386-FCCA-41EC-EDF8-9B62C6F33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B8C43-34F1-31E3-5BF0-BD61A213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C931-C37E-4D9F-A522-2C0EBDEF04BA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E3128-9477-B12B-3218-E270C8F6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7F18D-4DC3-C661-EF55-D9857006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0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5C04A-035F-5AFF-C502-DB52ED8D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84409-9A88-9B9F-5C1C-EBFC91FBE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BF0DAB-D494-3365-1ADF-72EE5BB55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F36E9-4898-109E-B6CD-57ECD833D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91A6-3D2C-46C1-9962-2D01313BB06B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A515B9-1FCE-EFA1-5B33-7E2C6A0D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D531B9-484A-668D-5477-C526139C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6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0D9A1-21AA-5C53-BFCE-6AD444981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1C644-7CA8-8CAA-1330-62DD534FD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E0D6B1-D9C9-206D-FD71-3E253BB85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FB9605-4B94-258D-F2AA-428531D74F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9645CA-7DE2-CF7B-5CD8-29EF060CE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F5E2B5-B700-F3D4-EEA8-8A64072B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E8C-4692-4033-BC71-A3D358A6E05A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EB4AD2-4C16-F736-E287-CBEE8855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A8E89C-2932-D3CE-7034-EEBC0E78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59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E5D4B-445F-6E0C-2AC0-FB0002ED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0ECEFB-B8A2-06A8-FD20-CB1F7CE2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A1A1-EDF3-4602-AC0A-14FE8E6B528F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831CF6-27E1-E27D-4D27-7A0B013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B44122-5023-B322-01C0-81AF40EE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8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2C7847-6BD4-11E9-D5CE-6D9D703C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E92A1-2AB1-41D0-99E8-7F7668DBAF41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202AFD-2B7A-3D25-2779-7861763F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2F9AB-02BD-A454-BCDB-B0DB437C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6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BD438-C13F-94E5-B78A-8E0D4843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6B6B7-6C66-811D-5587-DF706082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D46EB4-D84A-2FC7-4E1E-D5F2668FF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4E348D-5791-A732-7421-F2C250155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4607A-5644-4688-9BB8-5AF7DF712694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63FBE4-4CC4-9E3B-3F39-EE52DFE8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BA21CC-1865-4713-F53E-40324FA1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01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2CE28-0375-680C-2675-25410622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CB1D83-6A5D-3113-BC15-438AE8B28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3C36C0-64E9-4B87-F711-FB5018E72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6DB86-058C-DE31-4E6D-8FAFEEAB1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647C-6DE7-437D-B64A-114E296F0E13}" type="datetime1">
              <a:rPr lang="ko-KR" altLang="en-US" smtClean="0"/>
              <a:t>2024. 2. 5.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4E701A-1583-FBA3-6BCA-C017F9F9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022EB6-A95C-1661-2D90-2AB2E03A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16F767-6061-0117-5AE2-F94E4C706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4C010C-807A-019E-76A1-4BBFA9230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030DE-A3EC-DB69-E38C-36249ED83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2662A126-EAD5-4EC8-96F9-9D9AD0078846}" type="datetime1">
              <a:rPr lang="ko-KR" altLang="en-US" smtClean="0"/>
              <a:t>2024. 2. 5.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4C11A-D88B-47D4-0AB1-D695BFC42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DAD6-5902-6224-5D81-96247BB0A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fld id="{6EA457D0-D444-4292-859F-A8ADB18AEE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10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2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71BsKl8d0E?si=KJfcItZS_PmSSyu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docs.net/137252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56B7A156-674C-CEFA-5C4C-11431311245B}"/>
              </a:ext>
            </a:extLst>
          </p:cNvPr>
          <p:cNvSpPr txBox="1">
            <a:spLocks/>
          </p:cNvSpPr>
          <p:nvPr/>
        </p:nvSpPr>
        <p:spPr>
          <a:xfrm>
            <a:off x="3116825" y="2843107"/>
            <a:ext cx="5958348" cy="908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CNN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심화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2D61C5A-1934-DADE-506C-13DD0DBDE7C1}"/>
              </a:ext>
            </a:extLst>
          </p:cNvPr>
          <p:cNvCxnSpPr>
            <a:cxnSpLocks/>
          </p:cNvCxnSpPr>
          <p:nvPr/>
        </p:nvCxnSpPr>
        <p:spPr>
          <a:xfrm flipV="1">
            <a:off x="3116825" y="2399072"/>
            <a:ext cx="0" cy="1796845"/>
          </a:xfrm>
          <a:prstGeom prst="line">
            <a:avLst/>
          </a:prstGeom>
          <a:ln w="3175">
            <a:solidFill>
              <a:srgbClr val="AC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5BBDA31-AAEB-541C-8C95-93FB4ED1EA60}"/>
              </a:ext>
            </a:extLst>
          </p:cNvPr>
          <p:cNvCxnSpPr/>
          <p:nvPr/>
        </p:nvCxnSpPr>
        <p:spPr>
          <a:xfrm>
            <a:off x="3116825" y="2399072"/>
            <a:ext cx="5958349" cy="0"/>
          </a:xfrm>
          <a:prstGeom prst="line">
            <a:avLst/>
          </a:prstGeom>
          <a:ln w="3175">
            <a:solidFill>
              <a:srgbClr val="AC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EC50764-0512-86F5-1BAF-112FB57462E3}"/>
              </a:ext>
            </a:extLst>
          </p:cNvPr>
          <p:cNvCxnSpPr>
            <a:cxnSpLocks/>
          </p:cNvCxnSpPr>
          <p:nvPr/>
        </p:nvCxnSpPr>
        <p:spPr>
          <a:xfrm>
            <a:off x="9075173" y="2399071"/>
            <a:ext cx="0" cy="1796846"/>
          </a:xfrm>
          <a:prstGeom prst="line">
            <a:avLst/>
          </a:prstGeom>
          <a:ln w="3175">
            <a:solidFill>
              <a:srgbClr val="ACC8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042AD8B6-C821-5625-2837-1B2AC5EBD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491" y="202944"/>
            <a:ext cx="1307690" cy="78641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27CACFE-56F5-A66D-B099-CAF96A7F17EC}"/>
              </a:ext>
            </a:extLst>
          </p:cNvPr>
          <p:cNvSpPr txBox="1"/>
          <p:nvPr/>
        </p:nvSpPr>
        <p:spPr>
          <a:xfrm>
            <a:off x="8558981" y="292342"/>
            <a:ext cx="2281086" cy="63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alpha val="86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DATA</a:t>
            </a:r>
          </a:p>
          <a:p>
            <a:pPr algn="r">
              <a:lnSpc>
                <a:spcPct val="130000"/>
              </a:lnSpc>
            </a:pPr>
            <a:r>
              <a:rPr lang="en-US" altLang="ko-KR" sz="1600" dirty="0">
                <a:solidFill>
                  <a:schemeClr val="bg1">
                    <a:alpha val="86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SCIENCE LAB</a:t>
            </a:r>
            <a:endParaRPr lang="ko-KR" altLang="en-US" sz="1600" dirty="0">
              <a:solidFill>
                <a:schemeClr val="bg1">
                  <a:alpha val="86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4AEDE4-FB0D-A0EE-24B5-FEA744604B9D}"/>
              </a:ext>
            </a:extLst>
          </p:cNvPr>
          <p:cNvSpPr txBox="1"/>
          <p:nvPr/>
        </p:nvSpPr>
        <p:spPr>
          <a:xfrm>
            <a:off x="3982064" y="4611328"/>
            <a:ext cx="422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OTF" panose="020B0600000101010101" pitchFamily="34" charset="-127"/>
                <a:ea typeface="NanumSquareOTF" panose="020B0600000101010101" pitchFamily="34" charset="-127"/>
              </a:rPr>
              <a:t>24.02.06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OTF" panose="020B0600000101010101" pitchFamily="34" charset="-127"/>
                <a:ea typeface="NanumSquareOTF" panose="020B0600000101010101" pitchFamily="34" charset="-127"/>
              </a:rPr>
              <a:t>기 신소연</a:t>
            </a:r>
          </a:p>
        </p:txBody>
      </p:sp>
    </p:spTree>
    <p:extLst>
      <p:ext uri="{BB962C8B-B14F-4D97-AF65-F5344CB8AC3E}">
        <p14:creationId xmlns:p14="http://schemas.microsoft.com/office/powerpoint/2010/main" val="55410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531B3-C6DD-74C2-8C27-89EB180A0B38}"/>
              </a:ext>
            </a:extLst>
          </p:cNvPr>
          <p:cNvSpPr txBox="1"/>
          <p:nvPr/>
        </p:nvSpPr>
        <p:spPr>
          <a:xfrm>
            <a:off x="8208818" y="8707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C3FF06D7-B424-24FD-D078-3792B205D958}"/>
              </a:ext>
            </a:extLst>
          </p:cNvPr>
          <p:cNvCxnSpPr/>
          <p:nvPr/>
        </p:nvCxnSpPr>
        <p:spPr>
          <a:xfrm>
            <a:off x="1077114" y="2604590"/>
            <a:ext cx="10037771" cy="0"/>
          </a:xfrm>
          <a:prstGeom prst="line">
            <a:avLst/>
          </a:prstGeom>
          <a:ln w="38100">
            <a:solidFill>
              <a:srgbClr val="3857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0509E48-3BB1-32E7-6E7C-AD2C57AC414A}"/>
              </a:ext>
            </a:extLst>
          </p:cNvPr>
          <p:cNvSpPr/>
          <p:nvPr/>
        </p:nvSpPr>
        <p:spPr>
          <a:xfrm>
            <a:off x="2422898" y="2518375"/>
            <a:ext cx="185979" cy="185980"/>
          </a:xfrm>
          <a:prstGeom prst="ellipse">
            <a:avLst/>
          </a:prstGeom>
          <a:gradFill flip="none" rotWithShape="1">
            <a:gsLst>
              <a:gs pos="0">
                <a:srgbClr val="2E1D9C"/>
              </a:gs>
              <a:gs pos="100000">
                <a:srgbClr val="3857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59A8D0F-83F6-4C9B-D9AC-9BDB9E3CC77F}"/>
              </a:ext>
            </a:extLst>
          </p:cNvPr>
          <p:cNvSpPr/>
          <p:nvPr/>
        </p:nvSpPr>
        <p:spPr>
          <a:xfrm>
            <a:off x="4780471" y="2518375"/>
            <a:ext cx="185979" cy="185980"/>
          </a:xfrm>
          <a:prstGeom prst="ellipse">
            <a:avLst/>
          </a:prstGeom>
          <a:gradFill flip="none" rotWithShape="1">
            <a:gsLst>
              <a:gs pos="0">
                <a:srgbClr val="2E1D9C"/>
              </a:gs>
              <a:gs pos="100000">
                <a:srgbClr val="3857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95C80C5-791F-F219-E258-361CD0B5A85E}"/>
              </a:ext>
            </a:extLst>
          </p:cNvPr>
          <p:cNvSpPr/>
          <p:nvPr/>
        </p:nvSpPr>
        <p:spPr>
          <a:xfrm>
            <a:off x="7163803" y="2518375"/>
            <a:ext cx="185979" cy="185980"/>
          </a:xfrm>
          <a:prstGeom prst="ellipse">
            <a:avLst/>
          </a:prstGeom>
          <a:gradFill flip="none" rotWithShape="1">
            <a:gsLst>
              <a:gs pos="0">
                <a:srgbClr val="2E1D9C"/>
              </a:gs>
              <a:gs pos="100000">
                <a:srgbClr val="3857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75877F0-FB6E-2BD1-83C3-88D31DDFA706}"/>
              </a:ext>
            </a:extLst>
          </p:cNvPr>
          <p:cNvSpPr/>
          <p:nvPr/>
        </p:nvSpPr>
        <p:spPr>
          <a:xfrm>
            <a:off x="9605168" y="2518375"/>
            <a:ext cx="185979" cy="185980"/>
          </a:xfrm>
          <a:prstGeom prst="ellipse">
            <a:avLst/>
          </a:prstGeom>
          <a:gradFill flip="none" rotWithShape="1">
            <a:gsLst>
              <a:gs pos="0">
                <a:srgbClr val="2E1D9C"/>
              </a:gs>
              <a:gs pos="100000">
                <a:srgbClr val="3857C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FFE15F1-95B8-573D-E2C8-3A47410A3491}"/>
              </a:ext>
            </a:extLst>
          </p:cNvPr>
          <p:cNvSpPr/>
          <p:nvPr/>
        </p:nvSpPr>
        <p:spPr>
          <a:xfrm>
            <a:off x="1437364" y="3012508"/>
            <a:ext cx="2157046" cy="1427648"/>
          </a:xfrm>
          <a:prstGeom prst="roundRect">
            <a:avLst/>
          </a:prstGeom>
          <a:noFill/>
          <a:ln w="38100">
            <a:solidFill>
              <a:srgbClr val="3857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DEDD455B-5662-1970-5052-B194F07051C5}"/>
              </a:ext>
            </a:extLst>
          </p:cNvPr>
          <p:cNvCxnSpPr>
            <a:cxnSpLocks/>
            <a:stCxn id="19" idx="4"/>
            <a:endCxn id="25" idx="0"/>
          </p:cNvCxnSpPr>
          <p:nvPr/>
        </p:nvCxnSpPr>
        <p:spPr>
          <a:xfrm flipH="1">
            <a:off x="2515887" y="2704355"/>
            <a:ext cx="1" cy="308153"/>
          </a:xfrm>
          <a:prstGeom prst="line">
            <a:avLst/>
          </a:prstGeom>
          <a:ln w="38100">
            <a:solidFill>
              <a:srgbClr val="3857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1B8D49D0-79A9-C657-F0DD-278A2CE59629}"/>
              </a:ext>
            </a:extLst>
          </p:cNvPr>
          <p:cNvSpPr/>
          <p:nvPr/>
        </p:nvSpPr>
        <p:spPr>
          <a:xfrm>
            <a:off x="3792747" y="3012508"/>
            <a:ext cx="2157046" cy="2113447"/>
          </a:xfrm>
          <a:prstGeom prst="roundRect">
            <a:avLst/>
          </a:prstGeom>
          <a:noFill/>
          <a:ln w="38100">
            <a:solidFill>
              <a:srgbClr val="3857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>
              <a:buNone/>
            </a:pPr>
            <a:endParaRPr lang="ko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B7650ABA-5385-934F-45FF-956D0A31909F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4871270" y="2704355"/>
            <a:ext cx="1" cy="308153"/>
          </a:xfrm>
          <a:prstGeom prst="line">
            <a:avLst/>
          </a:prstGeom>
          <a:ln w="38100">
            <a:solidFill>
              <a:srgbClr val="3857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3D79CD8-937D-7EE7-34E2-BE735B78C900}"/>
              </a:ext>
            </a:extLst>
          </p:cNvPr>
          <p:cNvSpPr/>
          <p:nvPr/>
        </p:nvSpPr>
        <p:spPr>
          <a:xfrm>
            <a:off x="6183705" y="3012508"/>
            <a:ext cx="2157046" cy="2735237"/>
          </a:xfrm>
          <a:prstGeom prst="roundRect">
            <a:avLst/>
          </a:prstGeom>
          <a:noFill/>
          <a:ln w="38100">
            <a:solidFill>
              <a:srgbClr val="3857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70AFD5A6-DBA0-D8DE-9DF2-FB03FE8C9D64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7262228" y="2704355"/>
            <a:ext cx="1" cy="308153"/>
          </a:xfrm>
          <a:prstGeom prst="line">
            <a:avLst/>
          </a:prstGeom>
          <a:ln w="38100">
            <a:solidFill>
              <a:srgbClr val="3857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7A55699-799F-F0A5-EE03-5E35D43ED7E0}"/>
              </a:ext>
            </a:extLst>
          </p:cNvPr>
          <p:cNvSpPr/>
          <p:nvPr/>
        </p:nvSpPr>
        <p:spPr>
          <a:xfrm>
            <a:off x="8610600" y="3012508"/>
            <a:ext cx="2157046" cy="1240507"/>
          </a:xfrm>
          <a:prstGeom prst="roundRect">
            <a:avLst/>
          </a:prstGeom>
          <a:noFill/>
          <a:ln w="38100">
            <a:solidFill>
              <a:srgbClr val="3857C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A975F04-3C85-8A79-78A4-76E0ED93D75A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9689123" y="2704355"/>
            <a:ext cx="1" cy="308153"/>
          </a:xfrm>
          <a:prstGeom prst="line">
            <a:avLst/>
          </a:prstGeom>
          <a:ln w="38100">
            <a:solidFill>
              <a:srgbClr val="3857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A2F6E57-6F7F-DD37-A033-F994BFC29012}"/>
              </a:ext>
            </a:extLst>
          </p:cNvPr>
          <p:cNvSpPr txBox="1"/>
          <p:nvPr/>
        </p:nvSpPr>
        <p:spPr>
          <a:xfrm>
            <a:off x="6183703" y="3134600"/>
            <a:ext cx="2157046" cy="2415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  <a:buNone/>
            </a:pPr>
            <a:r>
              <a:rPr lang="en-US" altLang="ko-KR" b="1" i="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GoogLeNet</a:t>
            </a:r>
            <a:endParaRPr lang="en-US" altLang="ko-KR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0" algn="ctr" latinLnBrk="1">
              <a:lnSpc>
                <a:spcPct val="150000"/>
              </a:lnSpc>
            </a:pP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Inception module</a:t>
            </a:r>
            <a:r>
              <a: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통해 다양한 </a:t>
            </a: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</a:t>
            </a:r>
            <a:r>
              <a: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extract</a:t>
            </a:r>
            <a:b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- 1*1 conv filter</a:t>
            </a:r>
            <a:r>
              <a: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</a:t>
            </a: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Global Average Pooling</a:t>
            </a:r>
            <a:r>
              <a:rPr lang="ko-KR" altLang="en-US" sz="1400" b="0" i="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Complexity(parameters, operation)</a:t>
            </a:r>
            <a:r>
              <a:rPr lang="ko-KR" altLang="en-US" sz="1400" b="0" i="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완화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8571D1-01CC-B8B9-B1A6-8DCE5C9C830A}"/>
              </a:ext>
            </a:extLst>
          </p:cNvPr>
          <p:cNvSpPr txBox="1"/>
          <p:nvPr/>
        </p:nvSpPr>
        <p:spPr>
          <a:xfrm>
            <a:off x="3799681" y="3132564"/>
            <a:ext cx="2146461" cy="1769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  <a:buNone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VGGNet</a:t>
            </a:r>
            <a:endParaRPr lang="en-US" altLang="ko-KR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0" algn="ctr" latinLnBrk="1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*</a:t>
            </a:r>
            <a:r>
              <a:rPr lang="en-US" altLang="ko-KR" sz="1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 conv filter</a:t>
            </a:r>
            <a:r>
              <a:rPr lang="ko-KR" altLang="en-US" sz="14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여러 번 </a:t>
            </a:r>
            <a:r>
              <a:rPr lang="ko-KR" altLang="en-US" sz="1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사용하여 네트워크의 깊이가 깊어질수록 성능이 좋아지는지 확인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23C76D-4303-3713-1010-FB03C2CBC02B}"/>
              </a:ext>
            </a:extLst>
          </p:cNvPr>
          <p:cNvSpPr txBox="1"/>
          <p:nvPr/>
        </p:nvSpPr>
        <p:spPr>
          <a:xfrm>
            <a:off x="1433713" y="3129955"/>
            <a:ext cx="2157044" cy="112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AlexNet</a:t>
            </a:r>
            <a:endParaRPr kumimoji="1" lang="en-US" altLang="ko-KR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ReLU</a:t>
            </a:r>
            <a:r>
              <a:rPr kumimoji="1" lang="ko-KR" altLang="en-US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처음으로 사용한 </a:t>
            </a:r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 </a:t>
            </a:r>
            <a:r>
              <a:rPr kumimoji="1"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52214A-74E0-431F-9EB7-4046102F1885}"/>
              </a:ext>
            </a:extLst>
          </p:cNvPr>
          <p:cNvSpPr txBox="1"/>
          <p:nvPr/>
        </p:nvSpPr>
        <p:spPr>
          <a:xfrm>
            <a:off x="8592947" y="3134600"/>
            <a:ext cx="2157046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>
              <a:lnSpc>
                <a:spcPct val="150000"/>
              </a:lnSpc>
              <a:buNone/>
            </a:pPr>
            <a:r>
              <a:rPr lang="en-US" altLang="ko-KR" b="1" i="0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en-US" altLang="ko-KR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lvl="0" algn="ctr" latinLnBrk="1">
              <a:lnSpc>
                <a:spcPct val="150000"/>
              </a:lnSpc>
              <a:buNone/>
            </a:pPr>
            <a:r>
              <a:rPr lang="en-US" altLang="ko-KR" b="1" i="0" u="sng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Residual Block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6F4D1A-D9C2-9510-AD7D-B7ECD7251A32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CNN</a:t>
            </a:r>
            <a:r>
              <a:rPr lang="ko-KR" altLang="en-US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발전 과정</a:t>
            </a:r>
            <a:endParaRPr lang="en-US" altLang="ko-KR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23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7BD7542-0119-A288-D0C5-101346115F8D}"/>
              </a:ext>
            </a:extLst>
          </p:cNvPr>
          <p:cNvGrpSpPr/>
          <p:nvPr/>
        </p:nvGrpSpPr>
        <p:grpSpPr>
          <a:xfrm>
            <a:off x="545946" y="2237744"/>
            <a:ext cx="5804953" cy="3449447"/>
            <a:chOff x="2580511" y="2096166"/>
            <a:chExt cx="6915064" cy="407408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C34A537-64CA-222F-1C23-BB54192A1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6425" y="2096166"/>
              <a:ext cx="6799150" cy="388798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4227A4-359A-4D0F-A7D1-4DC6A0BDC2B4}"/>
                </a:ext>
              </a:extLst>
            </p:cNvPr>
            <p:cNvSpPr/>
            <p:nvPr/>
          </p:nvSpPr>
          <p:spPr>
            <a:xfrm>
              <a:off x="2580511" y="5873687"/>
              <a:ext cx="617838" cy="296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EFC612-4E8F-8831-CD3F-A7A2D22C7CEB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CNN</a:t>
            </a:r>
            <a:r>
              <a:rPr lang="ko-KR" altLang="en-US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발전 과정</a:t>
            </a:r>
            <a:endParaRPr lang="en-US" altLang="ko-KR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85B27-C856-E116-66B0-826EDD829CDC}"/>
              </a:ext>
            </a:extLst>
          </p:cNvPr>
          <p:cNvSpPr txBox="1"/>
          <p:nvPr/>
        </p:nvSpPr>
        <p:spPr>
          <a:xfrm>
            <a:off x="5743528" y="2027265"/>
            <a:ext cx="6516721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AlexNet</a:t>
            </a:r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kumimoji="1" lang="en-US" altLang="ko-KR" sz="2000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VGGNet</a:t>
            </a:r>
            <a:r>
              <a:rPr kumimoji="1"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kumimoji="1"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GoogLeNet</a:t>
            </a:r>
            <a:r>
              <a:rPr kumimoji="1"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kumimoji="1" lang="en-US" altLang="ko-KR" sz="20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ResNet</a:t>
            </a:r>
            <a:endParaRPr kumimoji="1" lang="en-US" altLang="ko-KR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D69005DC-5A97-1A75-7EFC-6F519DB92C47}"/>
              </a:ext>
            </a:extLst>
          </p:cNvPr>
          <p:cNvSpPr/>
          <p:nvPr/>
        </p:nvSpPr>
        <p:spPr>
          <a:xfrm>
            <a:off x="7001638" y="2818097"/>
            <a:ext cx="2000250" cy="1144371"/>
          </a:xfrm>
          <a:prstGeom prst="wedgeRoundRectCallout">
            <a:avLst>
              <a:gd name="adj1" fmla="val 21356"/>
              <a:gd name="adj2" fmla="val -74336"/>
              <a:gd name="adj3" fmla="val 16667"/>
            </a:avLst>
          </a:prstGeom>
          <a:noFill/>
          <a:ln w="38100">
            <a:solidFill>
              <a:srgbClr val="ACC8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네트워크의 깊이가 깊어질수록 성능이 좋아지는가</a:t>
            </a:r>
            <a:r>
              <a:rPr kumimoji="1" lang="en-US" altLang="ko-KR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algn="ctr"/>
            <a:r>
              <a:rPr kumimoji="1" lang="en-US" altLang="ko-KR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=&gt; </a:t>
            </a:r>
            <a:r>
              <a:rPr kumimoji="1" lang="en-US" altLang="ko-KR" sz="16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X</a:t>
            </a:r>
            <a:r>
              <a:rPr kumimoji="1" lang="en-US" altLang="ko-KR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>
            <a:extLst>
              <a:ext uri="{FF2B5EF4-FFF2-40B4-BE49-F238E27FC236}">
                <a16:creationId xmlns:a16="http://schemas.microsoft.com/office/drawing/2014/main" id="{17658412-65C2-5B39-FF3B-EC0B9F6F54B9}"/>
              </a:ext>
            </a:extLst>
          </p:cNvPr>
          <p:cNvSpPr/>
          <p:nvPr/>
        </p:nvSpPr>
        <p:spPr>
          <a:xfrm>
            <a:off x="9069615" y="2818097"/>
            <a:ext cx="2000250" cy="1144371"/>
          </a:xfrm>
          <a:prstGeom prst="wedgeRoundRectCallout">
            <a:avLst>
              <a:gd name="adj1" fmla="val -20930"/>
              <a:gd name="adj2" fmla="val -75335"/>
              <a:gd name="adj3" fmla="val 16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네트워크는 깊게 유지하면서도 파라미터 수를 줄이는 방법</a:t>
            </a:r>
            <a:r>
              <a:rPr kumimoji="1" lang="en-US" altLang="ko-KR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2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CA6A3-B76E-5FD3-DC17-7820C415293C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Background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06001-5CFA-F938-409E-ECC6D740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78" y="2530468"/>
            <a:ext cx="5299027" cy="1915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058954-1ACF-AF84-2E18-DCC5827812F5}"/>
              </a:ext>
            </a:extLst>
          </p:cNvPr>
          <p:cNvSpPr txBox="1"/>
          <p:nvPr/>
        </p:nvSpPr>
        <p:spPr>
          <a:xfrm>
            <a:off x="599950" y="4782458"/>
            <a:ext cx="4966459" cy="1206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layer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 일정 깊이 이상이 되면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test/training error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 오히려 증가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[</a:t>
            </a:r>
            <a:r>
              <a:rPr kumimoji="1" lang="en-US" altLang="ko-KR" sz="1600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degradation problem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단순히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overfitting 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문제는 아니다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pic>
        <p:nvPicPr>
          <p:cNvPr id="11266" name="Picture 2" descr="딥러닝] 기울기 소실(Vanishing Gradient)의 의미와 해결방법">
            <a:extLst>
              <a:ext uri="{FF2B5EF4-FFF2-40B4-BE49-F238E27FC236}">
                <a16:creationId xmlns:a16="http://schemas.microsoft.com/office/drawing/2014/main" id="{4F8832AB-83F3-9587-ADFF-A51B14F7A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97" y="1443419"/>
            <a:ext cx="5340203" cy="331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0C2370-2A9E-BB08-DE3F-89AAD254A92C}"/>
              </a:ext>
            </a:extLst>
          </p:cNvPr>
          <p:cNvSpPr txBox="1"/>
          <p:nvPr/>
        </p:nvSpPr>
        <p:spPr>
          <a:xfrm>
            <a:off x="6013597" y="4813454"/>
            <a:ext cx="579585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Vanishing Gradient 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문제 발생</a:t>
            </a: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46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CA6A3-B76E-5FD3-DC17-7820C415293C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Residual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5DBB50-69A6-4122-FB96-44D49F077107}"/>
                  </a:ext>
                </a:extLst>
              </p:cNvPr>
              <p:cNvSpPr txBox="1"/>
              <p:nvPr/>
            </p:nvSpPr>
            <p:spPr>
              <a:xfrm>
                <a:off x="431727" y="1774052"/>
                <a:ext cx="11377727" cy="841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:</a:t>
                </a:r>
                <a:r>
                  <a:rPr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실제로 내재한 </a:t>
                </a:r>
                <a:r>
                  <a:rPr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mapping</a:t>
                </a:r>
                <a:r>
                  <a:rPr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)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대신 난이도가 낮은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𝐹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) =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) –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𝑥</m:t>
                    </m:r>
                  </m:oMath>
                </a14:m>
                <a:r>
                  <a:rPr lang="ko-KR" altLang="en-US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를</a:t>
                </a:r>
                <a:r>
                  <a:rPr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학습</a:t>
                </a:r>
                <a:endPara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앞선 문제들 완화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+ 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네트워크의 최적화 난이도를 낮추는 효과</a:t>
                </a:r>
                <a:endParaRPr lang="en-US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5DBB50-69A6-4122-FB96-44D49F07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27" y="1774052"/>
                <a:ext cx="11377727" cy="841641"/>
              </a:xfrm>
              <a:prstGeom prst="rect">
                <a:avLst/>
              </a:prstGeom>
              <a:blipFill>
                <a:blip r:embed="rId4"/>
                <a:stretch>
                  <a:fillRect l="-558" b="-8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FA2D80D-F1FB-1597-0003-A1EB2F6985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6"/>
          <a:stretch/>
        </p:blipFill>
        <p:spPr>
          <a:xfrm>
            <a:off x="6046470" y="3158775"/>
            <a:ext cx="3457168" cy="23736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353C98-4394-D00C-705F-1A631CDF4423}"/>
              </a:ext>
            </a:extLst>
          </p:cNvPr>
          <p:cNvSpPr/>
          <p:nvPr/>
        </p:nvSpPr>
        <p:spPr>
          <a:xfrm>
            <a:off x="8695082" y="3892974"/>
            <a:ext cx="747596" cy="738030"/>
          </a:xfrm>
          <a:prstGeom prst="rect">
            <a:avLst/>
          </a:prstGeom>
          <a:solidFill>
            <a:srgbClr val="D3DBF1">
              <a:alpha val="0"/>
            </a:srgbClr>
          </a:solidFill>
          <a:ln w="38100">
            <a:solidFill>
              <a:srgbClr val="2E1D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D45DE-DAA6-976F-D3E2-131C939384D9}"/>
              </a:ext>
            </a:extLst>
          </p:cNvPr>
          <p:cNvSpPr txBox="1"/>
          <p:nvPr/>
        </p:nvSpPr>
        <p:spPr>
          <a:xfrm>
            <a:off x="8357277" y="4631773"/>
            <a:ext cx="1635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앞서 학습된 정보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12762-FC73-3988-5632-F1BDB3D73C04}"/>
              </a:ext>
            </a:extLst>
          </p:cNvPr>
          <p:cNvSpPr txBox="1"/>
          <p:nvPr/>
        </p:nvSpPr>
        <p:spPr>
          <a:xfrm>
            <a:off x="1824022" y="4699522"/>
            <a:ext cx="10658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어려운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A9D5EF-74EC-C56F-AC05-EBFF448EEADE}"/>
              </a:ext>
            </a:extLst>
          </p:cNvPr>
          <p:cNvSpPr txBox="1"/>
          <p:nvPr/>
        </p:nvSpPr>
        <p:spPr>
          <a:xfrm>
            <a:off x="4936356" y="3546517"/>
            <a:ext cx="2143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상대적으로 쉬운 함수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FFC4119-F1D4-945C-2D55-0976F1B222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8" r="58456"/>
          <a:stretch/>
        </p:blipFill>
        <p:spPr>
          <a:xfrm>
            <a:off x="2818749" y="3051794"/>
            <a:ext cx="1666410" cy="2373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8D0CB-5B6E-ACE2-353B-C091BD3EA293}"/>
              </a:ext>
            </a:extLst>
          </p:cNvPr>
          <p:cNvSpPr txBox="1"/>
          <p:nvPr/>
        </p:nvSpPr>
        <p:spPr>
          <a:xfrm>
            <a:off x="8017727" y="3032051"/>
            <a:ext cx="1970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shortcut connection</a:t>
            </a:r>
          </a:p>
          <a:p>
            <a:pPr algn="ctr"/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skip connection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6FDC9-B15E-4173-F66B-FA911F65D260}"/>
              </a:ext>
            </a:extLst>
          </p:cNvPr>
          <p:cNvSpPr txBox="1"/>
          <p:nvPr/>
        </p:nvSpPr>
        <p:spPr>
          <a:xfrm>
            <a:off x="5217634" y="5560596"/>
            <a:ext cx="5926535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x : input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F(x) : CNN layer -&gt; </a:t>
            </a:r>
            <a:r>
              <a:rPr lang="en-US" altLang="ko-KR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ReLU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-&gt; CNN Layer</a:t>
            </a:r>
            <a:r>
              <a:rPr lang="ko-KR" altLang="en-US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통과한 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output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H(x) : CNN Layer -&gt; </a:t>
            </a:r>
            <a:r>
              <a:rPr lang="en-US" altLang="ko-KR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ReLU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-&gt; CNN layer -&gt; </a:t>
            </a:r>
            <a:r>
              <a:rPr lang="en-US" altLang="ko-KR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ReLU</a:t>
            </a:r>
            <a:r>
              <a:rPr lang="ko-KR" altLang="en-US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통과한 </a:t>
            </a:r>
            <a:r>
              <a:rPr lang="ko-KR" altLang="en-US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출력값</a:t>
            </a:r>
            <a:endParaRPr lang="en-US" altLang="ko-KR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5AAAA5-BAA1-6B3F-ADAD-6021AAC5D9CC}"/>
              </a:ext>
            </a:extLst>
          </p:cNvPr>
          <p:cNvSpPr/>
          <p:nvPr/>
        </p:nvSpPr>
        <p:spPr>
          <a:xfrm>
            <a:off x="5476057" y="5560597"/>
            <a:ext cx="5466263" cy="113728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DB987-8AF2-0F0E-B810-D3FCFD91242A}"/>
              </a:ext>
            </a:extLst>
          </p:cNvPr>
          <p:cNvSpPr txBox="1"/>
          <p:nvPr/>
        </p:nvSpPr>
        <p:spPr>
          <a:xfrm>
            <a:off x="4591861" y="3721563"/>
            <a:ext cx="1504139" cy="710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잔차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(Residual)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0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수렴하도록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!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4653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CA6A3-B76E-5FD3-DC17-7820C415293C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Residual Learning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A2D80D-F1FB-1597-0003-A1EB2F6985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6"/>
          <a:stretch/>
        </p:blipFill>
        <p:spPr>
          <a:xfrm>
            <a:off x="1062990" y="2463564"/>
            <a:ext cx="3942514" cy="2706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6FAE1B-AF23-9E78-89BC-65740218D5D4}"/>
                  </a:ext>
                </a:extLst>
              </p:cNvPr>
              <p:cNvSpPr txBox="1"/>
              <p:nvPr/>
            </p:nvSpPr>
            <p:spPr>
              <a:xfrm>
                <a:off x="6907530" y="1974166"/>
                <a:ext cx="27404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32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ko-KR" sz="32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ko-KR" sz="3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kumimoji="1" lang="en-US" altLang="ko-KR" sz="3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R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32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3200" dirty="0"/>
                  <a:t>)</a:t>
                </a:r>
                <a:endParaRPr kumimoji="1" lang="ko-KR" alt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6FAE1B-AF23-9E78-89BC-65740218D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530" y="1974166"/>
                <a:ext cx="2740430" cy="584775"/>
              </a:xfrm>
              <a:prstGeom prst="rect">
                <a:avLst/>
              </a:prstGeom>
              <a:blipFill>
                <a:blip r:embed="rId5"/>
                <a:stretch>
                  <a:fillRect l="-1382" t="-12766" r="-4608" b="-319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9C04D8-FD5A-3255-0C54-688EE9499A04}"/>
                  </a:ext>
                </a:extLst>
              </p:cNvPr>
              <p:cNvSpPr txBox="1"/>
              <p:nvPr/>
            </p:nvSpPr>
            <p:spPr>
              <a:xfrm>
                <a:off x="6204189" y="3465603"/>
                <a:ext cx="37731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, {</m:t>
                      </m:r>
                      <m:sSub>
                        <m:sSubPr>
                          <m:ctrlPr>
                            <a:rPr kumimoji="1" lang="en-US" altLang="ko-KR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})+</m:t>
                      </m:r>
                      <m:r>
                        <a:rPr kumimoji="1" lang="en-US" altLang="ko-KR" sz="3200" i="1" dirty="0" err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9C04D8-FD5A-3255-0C54-688EE9499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89" y="3465603"/>
                <a:ext cx="3773149" cy="584775"/>
              </a:xfrm>
              <a:prstGeom prst="rect">
                <a:avLst/>
              </a:prstGeom>
              <a:blipFill>
                <a:blip r:embed="rId6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15353C98-4394-D00C-705F-1A631CDF4423}"/>
              </a:ext>
            </a:extLst>
          </p:cNvPr>
          <p:cNvSpPr/>
          <p:nvPr/>
        </p:nvSpPr>
        <p:spPr>
          <a:xfrm>
            <a:off x="1988820" y="2879225"/>
            <a:ext cx="1494968" cy="364427"/>
          </a:xfrm>
          <a:prstGeom prst="rect">
            <a:avLst/>
          </a:prstGeom>
          <a:solidFill>
            <a:srgbClr val="D3DBF1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E39B76-3961-AED9-B808-C4CA969905B3}"/>
              </a:ext>
            </a:extLst>
          </p:cNvPr>
          <p:cNvSpPr/>
          <p:nvPr/>
        </p:nvSpPr>
        <p:spPr>
          <a:xfrm>
            <a:off x="1988820" y="3566914"/>
            <a:ext cx="1494968" cy="364427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7CCDF4-EFF6-BE2D-0F38-13E92C727FD2}"/>
              </a:ext>
            </a:extLst>
          </p:cNvPr>
          <p:cNvSpPr/>
          <p:nvPr/>
        </p:nvSpPr>
        <p:spPr>
          <a:xfrm>
            <a:off x="7703650" y="2029815"/>
            <a:ext cx="621536" cy="538672"/>
          </a:xfrm>
          <a:prstGeom prst="rect">
            <a:avLst/>
          </a:prstGeom>
          <a:solidFill>
            <a:srgbClr val="D3DBF1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F338B1-BE3E-288A-FC54-68C2C366BA56}"/>
              </a:ext>
            </a:extLst>
          </p:cNvPr>
          <p:cNvSpPr/>
          <p:nvPr/>
        </p:nvSpPr>
        <p:spPr>
          <a:xfrm>
            <a:off x="8610600" y="1992094"/>
            <a:ext cx="603341" cy="584775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48BBDB-BA29-28EB-4CD6-1881441086EA}"/>
              </a:ext>
            </a:extLst>
          </p:cNvPr>
          <p:cNvSpPr/>
          <p:nvPr/>
        </p:nvSpPr>
        <p:spPr>
          <a:xfrm>
            <a:off x="8325188" y="2029233"/>
            <a:ext cx="245936" cy="538672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EBF23D-C5A1-4E36-ADD6-99D17650BDB3}"/>
              </a:ext>
            </a:extLst>
          </p:cNvPr>
          <p:cNvSpPr/>
          <p:nvPr/>
        </p:nvSpPr>
        <p:spPr>
          <a:xfrm>
            <a:off x="2784962" y="3266598"/>
            <a:ext cx="498569" cy="263488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아래쪽 화살표[D] 42">
            <a:extLst>
              <a:ext uri="{FF2B5EF4-FFF2-40B4-BE49-F238E27FC236}">
                <a16:creationId xmlns:a16="http://schemas.microsoft.com/office/drawing/2014/main" id="{57D9599A-7522-862F-AEE1-001FF24AA015}"/>
              </a:ext>
            </a:extLst>
          </p:cNvPr>
          <p:cNvSpPr/>
          <p:nvPr/>
        </p:nvSpPr>
        <p:spPr>
          <a:xfrm>
            <a:off x="7842743" y="2756728"/>
            <a:ext cx="605413" cy="67525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508F2E-AEC3-B52B-C147-5151072A17D4}"/>
              </a:ext>
            </a:extLst>
          </p:cNvPr>
          <p:cNvSpPr txBox="1"/>
          <p:nvPr/>
        </p:nvSpPr>
        <p:spPr>
          <a:xfrm>
            <a:off x="8448156" y="2851319"/>
            <a:ext cx="1622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일반적인 형태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172B1A-BDE2-D6BA-6692-F3989E271580}"/>
                  </a:ext>
                </a:extLst>
              </p:cNvPr>
              <p:cNvSpPr txBox="1"/>
              <p:nvPr/>
            </p:nvSpPr>
            <p:spPr>
              <a:xfrm>
                <a:off x="6204189" y="5210250"/>
                <a:ext cx="42419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, {</m:t>
                      </m:r>
                      <m:sSub>
                        <m:sSubPr>
                          <m:ctrlPr>
                            <a:rPr kumimoji="1" lang="en-US" altLang="ko-KR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3200" i="1" dirty="0" smtClean="0">
                          <a:latin typeface="Cambria Math" panose="02040503050406030204" pitchFamily="18" charset="0"/>
                        </a:rPr>
                        <m:t>})+</m:t>
                      </m:r>
                      <m:sSub>
                        <m:sSubPr>
                          <m:ctrlPr>
                            <a:rPr kumimoji="1" lang="en-US" altLang="ko-KR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3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ko-KR" sz="3200" i="1" dirty="0" err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172B1A-BDE2-D6BA-6692-F3989E271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89" y="5210250"/>
                <a:ext cx="4241995" cy="584775"/>
              </a:xfrm>
              <a:prstGeom prst="rect">
                <a:avLst/>
              </a:prstGeom>
              <a:blipFill>
                <a:blip r:embed="rId7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D99A129-3081-4289-6E32-007BCEF69B73}"/>
              </a:ext>
            </a:extLst>
          </p:cNvPr>
          <p:cNvCxnSpPr>
            <a:cxnSpLocks/>
          </p:cNvCxnSpPr>
          <p:nvPr/>
        </p:nvCxnSpPr>
        <p:spPr>
          <a:xfrm>
            <a:off x="7267050" y="4073084"/>
            <a:ext cx="1876950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6E968740-BBEB-6D0F-D422-2A31115BE075}"/>
              </a:ext>
            </a:extLst>
          </p:cNvPr>
          <p:cNvCxnSpPr>
            <a:cxnSpLocks/>
          </p:cNvCxnSpPr>
          <p:nvPr/>
        </p:nvCxnSpPr>
        <p:spPr>
          <a:xfrm>
            <a:off x="9548036" y="4073084"/>
            <a:ext cx="233917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FF1B07C-A942-7A42-D825-A87A6434A1D8}"/>
              </a:ext>
            </a:extLst>
          </p:cNvPr>
          <p:cNvSpPr txBox="1"/>
          <p:nvPr/>
        </p:nvSpPr>
        <p:spPr>
          <a:xfrm>
            <a:off x="6455444" y="4099465"/>
            <a:ext cx="3157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multiple convolutional layers</a:t>
            </a:r>
            <a:endParaRPr lang="ko-KR" alt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B9893F-C2F7-25A2-1019-5B105ABD2F8A}"/>
              </a:ext>
            </a:extLst>
          </p:cNvPr>
          <p:cNvSpPr txBox="1"/>
          <p:nvPr/>
        </p:nvSpPr>
        <p:spPr>
          <a:xfrm>
            <a:off x="9378898" y="4100950"/>
            <a:ext cx="1121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shortcut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30D177-51A6-E7AD-39CE-EBA4C6B00631}"/>
              </a:ext>
            </a:extLst>
          </p:cNvPr>
          <p:cNvSpPr txBox="1"/>
          <p:nvPr/>
        </p:nvSpPr>
        <p:spPr>
          <a:xfrm>
            <a:off x="6029241" y="4925009"/>
            <a:ext cx="25418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dimension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 다를 경우</a:t>
            </a: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E69CFB-CA87-9599-3631-EA7C5A1919B7}"/>
              </a:ext>
            </a:extLst>
          </p:cNvPr>
          <p:cNvSpPr txBox="1"/>
          <p:nvPr/>
        </p:nvSpPr>
        <p:spPr>
          <a:xfrm>
            <a:off x="8912270" y="5807803"/>
            <a:ext cx="6097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linear projection</a:t>
            </a:r>
            <a:endParaRPr lang="ko-KR" altLang="en-US" sz="1600" dirty="0"/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8F7BBF97-1F0F-4942-1810-358060481FE3}"/>
              </a:ext>
            </a:extLst>
          </p:cNvPr>
          <p:cNvCxnSpPr>
            <a:cxnSpLocks/>
          </p:cNvCxnSpPr>
          <p:nvPr/>
        </p:nvCxnSpPr>
        <p:spPr>
          <a:xfrm>
            <a:off x="9548036" y="5795025"/>
            <a:ext cx="429302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52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CA6A3-B76E-5FD3-DC17-7820C415293C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Residual Learning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A2D80D-F1FB-1597-0003-A1EB2F6985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6"/>
          <a:stretch/>
        </p:blipFill>
        <p:spPr>
          <a:xfrm>
            <a:off x="1805630" y="2795619"/>
            <a:ext cx="3332907" cy="2288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52926-77CA-6390-DD1F-181F3860EC5F}"/>
                  </a:ext>
                </a:extLst>
              </p:cNvPr>
              <p:cNvSpPr txBox="1"/>
              <p:nvPr/>
            </p:nvSpPr>
            <p:spPr>
              <a:xfrm>
                <a:off x="4568275" y="1953038"/>
                <a:ext cx="6276814" cy="1650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ko-KR" sz="2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ko-KR" sz="240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ko-KR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F52926-77CA-6390-DD1F-181F3860E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75" y="1953038"/>
                <a:ext cx="6276814" cy="1650067"/>
              </a:xfrm>
              <a:prstGeom prst="rect">
                <a:avLst/>
              </a:prstGeom>
              <a:blipFill>
                <a:blip r:embed="rId5"/>
                <a:stretch>
                  <a:fillRect t="-38168" b="-108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83455D-2A77-C875-E77E-D384988F6C5A}"/>
                  </a:ext>
                </a:extLst>
              </p:cNvPr>
              <p:cNvSpPr txBox="1"/>
              <p:nvPr/>
            </p:nvSpPr>
            <p:spPr>
              <a:xfrm>
                <a:off x="4641893" y="3818237"/>
                <a:ext cx="6129578" cy="1691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ko-KR" sz="20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Loss Function</a:t>
                </a:r>
                <a:r>
                  <a:rPr kumimoji="1" lang="ko-KR" altLang="en-US" sz="20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의 </a:t>
                </a:r>
                <a:r>
                  <a:rPr kumimoji="1" lang="en-US" altLang="ko-KR" sz="20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gradient </a:t>
                </a:r>
                <a:r>
                  <a:rPr kumimoji="1" lang="ko-KR" altLang="en-US" sz="20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계산식</a:t>
                </a:r>
                <a:endParaRPr kumimoji="1" lang="en-US" altLang="ko-KR" sz="20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sz="20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(Backward propagation</a:t>
                </a:r>
                <a:r>
                  <a:rPr kumimoji="1" lang="ko-KR" altLang="en-US" sz="20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kumimoji="1" lang="en-US" altLang="ko-KR" sz="20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chain rule)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𝜕𝜀</m:t>
                        </m:r>
                      </m:num>
                      <m:den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𝜕𝜀</m:t>
                        </m:r>
                      </m:num>
                      <m:den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𝜕𝜀</m:t>
                        </m:r>
                      </m:num>
                      <m:den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kumimoji="1"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kumimoji="1"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kumimoji="1"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ko-K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83455D-2A77-C875-E77E-D384988F6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893" y="3818237"/>
                <a:ext cx="6129578" cy="1691232"/>
              </a:xfrm>
              <a:prstGeom prst="rect">
                <a:avLst/>
              </a:prstGeom>
              <a:blipFill>
                <a:blip r:embed="rId6"/>
                <a:stretch>
                  <a:fillRect b="-35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08F073-BE09-222C-D0C3-78D3C464CDF9}"/>
                  </a:ext>
                </a:extLst>
              </p:cNvPr>
              <p:cNvSpPr txBox="1"/>
              <p:nvPr/>
            </p:nvSpPr>
            <p:spPr>
              <a:xfrm>
                <a:off x="10022851" y="2800708"/>
                <a:ext cx="1772595" cy="618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200" i="1" u="none" strike="noStrike" dirty="0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𝑙</m:t>
                    </m:r>
                  </m:oMath>
                </a14:m>
                <a:r>
                  <a:rPr lang="en" altLang="ko-KR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 : </a:t>
                </a:r>
                <a:r>
                  <a:rPr lang="ko-KR" altLang="en-US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현재 </a:t>
                </a:r>
                <a:r>
                  <a:rPr lang="en" altLang="ko-KR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layer</a:t>
                </a:r>
                <a:r>
                  <a:rPr lang="ko-KR" altLang="en-US" sz="1200" dirty="0">
                    <a:solidFill>
                      <a:srgbClr val="212529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의</a:t>
                </a:r>
                <a:r>
                  <a:rPr lang="ko-KR" altLang="en-US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lang="en" altLang="ko-KR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index</a:t>
                </a:r>
                <a:br>
                  <a:rPr lang="en" altLang="ko-KR" sz="12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</a:br>
                <a14:m>
                  <m:oMath xmlns:m="http://schemas.openxmlformats.org/officeDocument/2006/math">
                    <m:r>
                      <a:rPr lang="en" altLang="ko-KR" sz="1200" i="1" u="none" strike="noStrike" dirty="0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𝐿</m:t>
                    </m:r>
                  </m:oMath>
                </a14:m>
                <a:r>
                  <a:rPr lang="en" altLang="ko-KR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 : </a:t>
                </a:r>
                <a:r>
                  <a:rPr lang="ko-KR" altLang="en-US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전체 </a:t>
                </a:r>
                <a:r>
                  <a:rPr lang="en" altLang="ko-KR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layer</a:t>
                </a:r>
                <a:r>
                  <a:rPr lang="ko-KR" altLang="en-US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의 </a:t>
                </a:r>
                <a:r>
                  <a:rPr lang="ko-KR" altLang="en-US" sz="1200" dirty="0">
                    <a:solidFill>
                      <a:srgbClr val="212529"/>
                    </a:solidFill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개</a:t>
                </a:r>
                <a:r>
                  <a:rPr lang="ko-KR" altLang="en-US" sz="1200" u="none" strike="noStrike" dirty="0">
                    <a:solidFill>
                      <a:srgbClr val="212529"/>
                    </a:solidFill>
                    <a:effectLst/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수</a:t>
                </a:r>
                <a:endParaRPr lang="ko-KR" altLang="en-US" sz="12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08F073-BE09-222C-D0C3-78D3C464C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851" y="2800708"/>
                <a:ext cx="1772595" cy="618759"/>
              </a:xfrm>
              <a:prstGeom prst="rect">
                <a:avLst/>
              </a:prstGeom>
              <a:blipFill>
                <a:blip r:embed="rId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488D1F-B05C-99C4-477D-002F242E94C3}"/>
              </a:ext>
            </a:extLst>
          </p:cNvPr>
          <p:cNvSpPr/>
          <p:nvPr/>
        </p:nvSpPr>
        <p:spPr>
          <a:xfrm>
            <a:off x="9999857" y="2784054"/>
            <a:ext cx="1587091" cy="67576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82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Bottleneck Residual Block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027CFC-4597-4A6A-E6C4-28F5CEEC3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09" y="2956512"/>
            <a:ext cx="6315542" cy="3124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6E7E82-984D-3CE9-8BBC-03FE82C06EA4}"/>
              </a:ext>
            </a:extLst>
          </p:cNvPr>
          <p:cNvSpPr txBox="1"/>
          <p:nvPr/>
        </p:nvSpPr>
        <p:spPr>
          <a:xfrm>
            <a:off x="431727" y="1774052"/>
            <a:ext cx="11377727" cy="84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Residual Block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변형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*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convolution layer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사용하여 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연산량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최소화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B0D66-8159-7DD2-5BA4-51266CC2BD8C}"/>
              </a:ext>
            </a:extLst>
          </p:cNvPr>
          <p:cNvSpPr txBox="1"/>
          <p:nvPr/>
        </p:nvSpPr>
        <p:spPr>
          <a:xfrm>
            <a:off x="7184951" y="3803020"/>
            <a:ext cx="4887433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1*1 conv layer : dimension </a:t>
            </a:r>
            <a:r>
              <a:rPr lang="ko-KR" altLang="en-US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축소 효과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3*3 </a:t>
            </a:r>
            <a:r>
              <a:rPr lang="en" altLang="ko-KR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conv layer </a:t>
            </a:r>
            <a:r>
              <a:rPr lang="ko-KR" altLang="en-US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두 개를 곧바로 연결시킨 구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조보다</a:t>
            </a:r>
            <a:endParaRPr lang="ko-KR" altLang="en-US" sz="1600" dirty="0"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1*1 -&gt; 3*3 -&gt; 1*1 </a:t>
            </a:r>
            <a:r>
              <a:rPr lang="en" altLang="ko-KR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con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</a:t>
            </a:r>
            <a:r>
              <a:rPr lang="en" altLang="ko-KR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 layer</a:t>
            </a:r>
            <a:r>
              <a:rPr lang="ko-KR" altLang="en-US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의 구조가 </a:t>
            </a:r>
            <a:r>
              <a:rPr lang="ko-KR" altLang="en-US" sz="1600" dirty="0" err="1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연산량이</a:t>
            </a:r>
            <a:r>
              <a:rPr lang="ko-KR" altLang="en-US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 적다</a:t>
            </a:r>
            <a:r>
              <a:rPr lang="en-US" altLang="ko-KR" sz="16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lang="en-US" altLang="ko-KR" sz="1600" dirty="0">
              <a:solidFill>
                <a:srgbClr val="7E7E7E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C852A-9848-8438-E6CA-E551A0062029}"/>
              </a:ext>
            </a:extLst>
          </p:cNvPr>
          <p:cNvSpPr txBox="1"/>
          <p:nvPr/>
        </p:nvSpPr>
        <p:spPr>
          <a:xfrm>
            <a:off x="1582482" y="2710894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3*3*64*2 = 1152</a:t>
            </a:r>
            <a:endParaRPr kumimoji="1" lang="ko-KR" altLang="en-US" sz="1600" dirty="0">
              <a:solidFill>
                <a:srgbClr val="FF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1239C-468E-1BA2-48BC-567863A78160}"/>
              </a:ext>
            </a:extLst>
          </p:cNvPr>
          <p:cNvSpPr txBox="1"/>
          <p:nvPr/>
        </p:nvSpPr>
        <p:spPr>
          <a:xfrm>
            <a:off x="3855441" y="2716427"/>
            <a:ext cx="3584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(1*1*64)+(3*3*64)+(1*1*256) = 896</a:t>
            </a:r>
            <a:endParaRPr kumimoji="1" lang="ko-KR" altLang="en-US" sz="1600" dirty="0">
              <a:solidFill>
                <a:srgbClr val="FF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11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CA6A3-B76E-5FD3-DC17-7820C415293C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Architecture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89FC27-6DCB-EB56-9F2E-46D1CC805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494" y="-519895"/>
            <a:ext cx="3687324" cy="89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32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Comparing Model Complexity </a:t>
            </a:r>
          </a:p>
        </p:txBody>
      </p:sp>
      <p:pic>
        <p:nvPicPr>
          <p:cNvPr id="2" name="Picture 2" descr="enter image description here">
            <a:extLst>
              <a:ext uri="{FF2B5EF4-FFF2-40B4-BE49-F238E27FC236}">
                <a16:creationId xmlns:a16="http://schemas.microsoft.com/office/drawing/2014/main" id="{D7B71A8F-A33E-2471-A86D-A2BC7EA9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178" y="2125705"/>
            <a:ext cx="4939687" cy="323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0A94A2-7815-FA96-3B8C-CC18D7BC8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47" y="2686626"/>
            <a:ext cx="5224859" cy="23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3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703942-64E8-A688-65E5-D39C040BDF8F}"/>
              </a:ext>
            </a:extLst>
          </p:cNvPr>
          <p:cNvSpPr txBox="1"/>
          <p:nvPr/>
        </p:nvSpPr>
        <p:spPr>
          <a:xfrm>
            <a:off x="559524" y="1484639"/>
            <a:ext cx="852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객체 인식</a:t>
            </a:r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(Object Detection)</a:t>
            </a:r>
            <a:r>
              <a:rPr lang="ko-KR" altLang="en-US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이란</a:t>
            </a:r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?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0DED7E-F525-CC40-84FF-7E36B4974150}"/>
              </a:ext>
            </a:extLst>
          </p:cNvPr>
          <p:cNvSpPr txBox="1"/>
          <p:nvPr/>
        </p:nvSpPr>
        <p:spPr>
          <a:xfrm>
            <a:off x="678094" y="2018608"/>
            <a:ext cx="1098392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이미지 또는 비디오에서 객체를 식별하고 찾는 것과 관련된 컴퓨터 비전 작업</a:t>
            </a:r>
            <a:endParaRPr lang="en-US" altLang="ko-KR" b="1" dirty="0">
              <a:solidFill>
                <a:srgbClr val="7E7E7E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3CD579-5C97-6FB9-A65B-E44FB0F7E9E0}"/>
              </a:ext>
            </a:extLst>
          </p:cNvPr>
          <p:cNvSpPr txBox="1"/>
          <p:nvPr/>
        </p:nvSpPr>
        <p:spPr>
          <a:xfrm>
            <a:off x="919318" y="2657128"/>
            <a:ext cx="10983925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이것은 무엇인가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? (Classification)</a:t>
            </a:r>
            <a:b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특정 이미지에서 대상을 식별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어디에 위치해 있는가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(Localization)</a:t>
            </a:r>
            <a:b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이미지 내에서 객체의 정확한 위치를 설정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30ACE6-05C0-5FC8-1733-F5786199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56" y="2558797"/>
            <a:ext cx="4826321" cy="407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4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38480E-7DC9-61D6-10CB-62EB236D4160}"/>
              </a:ext>
            </a:extLst>
          </p:cNvPr>
          <p:cNvSpPr/>
          <p:nvPr/>
        </p:nvSpPr>
        <p:spPr>
          <a:xfrm>
            <a:off x="501445" y="1184923"/>
            <a:ext cx="11198942" cy="5171357"/>
          </a:xfrm>
          <a:prstGeom prst="rect">
            <a:avLst/>
          </a:prstGeom>
          <a:noFill/>
          <a:ln w="12700">
            <a:solidFill>
              <a:srgbClr val="BFC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0E3D4-12EE-A72F-8D36-126DE085B7B8}"/>
              </a:ext>
            </a:extLst>
          </p:cNvPr>
          <p:cNvSpPr txBox="1"/>
          <p:nvPr/>
        </p:nvSpPr>
        <p:spPr>
          <a:xfrm>
            <a:off x="4422057" y="639078"/>
            <a:ext cx="334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CONTENTS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14A0E2-6D3D-BF0E-E5B2-4B02BD6DCEAF}"/>
              </a:ext>
            </a:extLst>
          </p:cNvPr>
          <p:cNvCxnSpPr>
            <a:cxnSpLocks/>
          </p:cNvCxnSpPr>
          <p:nvPr/>
        </p:nvCxnSpPr>
        <p:spPr>
          <a:xfrm>
            <a:off x="2163098" y="1184958"/>
            <a:ext cx="7865803" cy="0"/>
          </a:xfrm>
          <a:prstGeom prst="line">
            <a:avLst/>
          </a:prstGeom>
          <a:ln w="38100">
            <a:solidFill>
              <a:srgbClr val="D3DB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5F61A9-205D-911F-E793-41335C8CE7CB}"/>
              </a:ext>
            </a:extLst>
          </p:cNvPr>
          <p:cNvSpPr txBox="1"/>
          <p:nvPr/>
        </p:nvSpPr>
        <p:spPr>
          <a:xfrm>
            <a:off x="1013953" y="1756344"/>
            <a:ext cx="3296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01. </a:t>
            </a:r>
            <a:r>
              <a:rPr lang="en-US" altLang="ko-KR" sz="2000" b="1" dirty="0" err="1">
                <a:solidFill>
                  <a:schemeClr val="accent1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5B04B-1BBB-529D-3FB9-9320374A938F}"/>
              </a:ext>
            </a:extLst>
          </p:cNvPr>
          <p:cNvSpPr txBox="1"/>
          <p:nvPr/>
        </p:nvSpPr>
        <p:spPr>
          <a:xfrm>
            <a:off x="4579373" y="1756344"/>
            <a:ext cx="334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02. Background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D8384-9AA2-075F-6880-FE8FF3E130C1}"/>
              </a:ext>
            </a:extLst>
          </p:cNvPr>
          <p:cNvSpPr txBox="1"/>
          <p:nvPr/>
        </p:nvSpPr>
        <p:spPr>
          <a:xfrm>
            <a:off x="8471414" y="1756344"/>
            <a:ext cx="352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03. R-CNN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3B1EF-6F19-0D35-66A9-81019CCAAB5F}"/>
              </a:ext>
            </a:extLst>
          </p:cNvPr>
          <p:cNvSpPr txBox="1"/>
          <p:nvPr/>
        </p:nvSpPr>
        <p:spPr>
          <a:xfrm>
            <a:off x="1013953" y="4092798"/>
            <a:ext cx="3125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04. YOLO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DDD78D-3841-054D-83F9-87AB67929A31}"/>
              </a:ext>
            </a:extLst>
          </p:cNvPr>
          <p:cNvSpPr txBox="1"/>
          <p:nvPr/>
        </p:nvSpPr>
        <p:spPr>
          <a:xfrm>
            <a:off x="4579373" y="4092798"/>
            <a:ext cx="2612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05. YOLO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784D6-4C81-AC8D-885B-1269B5BB0D6D}"/>
              </a:ext>
            </a:extLst>
          </p:cNvPr>
          <p:cNvSpPr txBox="1"/>
          <p:nvPr/>
        </p:nvSpPr>
        <p:spPr>
          <a:xfrm>
            <a:off x="8471414" y="4103575"/>
            <a:ext cx="223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06. SUMMARY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06E2D-6A7B-449B-82F6-975EC672D2C6}"/>
              </a:ext>
            </a:extLst>
          </p:cNvPr>
          <p:cNvSpPr txBox="1"/>
          <p:nvPr/>
        </p:nvSpPr>
        <p:spPr>
          <a:xfrm>
            <a:off x="1200768" y="4554463"/>
            <a:ext cx="2938613" cy="10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Algorithm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Loss Function</a:t>
            </a:r>
            <a:endParaRPr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637A9-E400-CC25-87D2-3F19655834B0}"/>
              </a:ext>
            </a:extLst>
          </p:cNvPr>
          <p:cNvSpPr txBox="1"/>
          <p:nvPr/>
        </p:nvSpPr>
        <p:spPr>
          <a:xfrm>
            <a:off x="4752061" y="4554463"/>
            <a:ext cx="2239296" cy="10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YOLO versions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Usage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Limitation</a:t>
            </a:r>
            <a:endParaRPr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A20D9-42FC-C59D-7490-17427361819C}"/>
              </a:ext>
            </a:extLst>
          </p:cNvPr>
          <p:cNvSpPr txBox="1"/>
          <p:nvPr/>
        </p:nvSpPr>
        <p:spPr>
          <a:xfrm>
            <a:off x="1200768" y="2174612"/>
            <a:ext cx="2821871" cy="144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Vanishing Gradient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Residual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Bottleneck Residual Block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4CD9E-840F-A25B-DACF-1E9357EFE21F}"/>
              </a:ext>
            </a:extLst>
          </p:cNvPr>
          <p:cNvSpPr txBox="1"/>
          <p:nvPr/>
        </p:nvSpPr>
        <p:spPr>
          <a:xfrm>
            <a:off x="4752061" y="2174612"/>
            <a:ext cx="3296883" cy="144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IoU</a:t>
            </a: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&amp; NMS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One Stage Detector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Two Stage Detector</a:t>
            </a:r>
            <a:endParaRPr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FFEC9B-244D-1813-6427-972DE9E5D7CA}"/>
              </a:ext>
            </a:extLst>
          </p:cNvPr>
          <p:cNvSpPr txBox="1"/>
          <p:nvPr/>
        </p:nvSpPr>
        <p:spPr>
          <a:xfrm>
            <a:off x="8644101" y="2185389"/>
            <a:ext cx="1815743" cy="144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R-CNN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Fast R-CNN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Faster R-CNN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RPN</a:t>
            </a:r>
            <a:endParaRPr lang="ko-KR" altLang="en-US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52A0BD-2B13-1C56-F30A-049FAB3C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7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pic>
        <p:nvPicPr>
          <p:cNvPr id="2050" name="Picture 2" descr="13. Milestones in state-of-the-art Object Detection - EN - Deep Learning  Bible - 4. Object Detection - Eng.">
            <a:extLst>
              <a:ext uri="{FF2B5EF4-FFF2-40B4-BE49-F238E27FC236}">
                <a16:creationId xmlns:a16="http://schemas.microsoft.com/office/drawing/2014/main" id="{6F20EE8F-58F0-6F62-3BEE-FD524B64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14" y="1272899"/>
            <a:ext cx="9902283" cy="48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92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FF7D11-DE62-6ED4-19DB-69E4217A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174" y="2518564"/>
            <a:ext cx="46863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6F7CC2-EF22-5713-364D-5305B0EAB35E}"/>
              </a:ext>
            </a:extLst>
          </p:cNvPr>
          <p:cNvSpPr txBox="1"/>
          <p:nvPr/>
        </p:nvSpPr>
        <p:spPr>
          <a:xfrm>
            <a:off x="382544" y="1290085"/>
            <a:ext cx="7133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Bounding Box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366EA-A446-1657-072C-658472B3B94B}"/>
              </a:ext>
            </a:extLst>
          </p:cNvPr>
          <p:cNvSpPr txBox="1"/>
          <p:nvPr/>
        </p:nvSpPr>
        <p:spPr>
          <a:xfrm>
            <a:off x="481133" y="1730670"/>
            <a:ext cx="928070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Detection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에서 사용하는 경계 상자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40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6F7CC2-EF22-5713-364D-5305B0EAB35E}"/>
              </a:ext>
            </a:extLst>
          </p:cNvPr>
          <p:cNvSpPr txBox="1"/>
          <p:nvPr/>
        </p:nvSpPr>
        <p:spPr>
          <a:xfrm>
            <a:off x="382544" y="1290085"/>
            <a:ext cx="7133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Ground Truth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366EA-A446-1657-072C-658472B3B94B}"/>
              </a:ext>
            </a:extLst>
          </p:cNvPr>
          <p:cNvSpPr txBox="1"/>
          <p:nvPr/>
        </p:nvSpPr>
        <p:spPr>
          <a:xfrm>
            <a:off x="481133" y="1730670"/>
            <a:ext cx="928070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: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학습하고자 하는 데이터의 원본 혹은 실제 값</a:t>
            </a:r>
            <a:endParaRPr lang="en-US" altLang="ko-KR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6697B1D8-F427-D901-1492-99A6137C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242" y="2546203"/>
            <a:ext cx="4713515" cy="353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502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6F7CC2-EF22-5713-364D-5305B0EAB35E}"/>
              </a:ext>
            </a:extLst>
          </p:cNvPr>
          <p:cNvSpPr txBox="1"/>
          <p:nvPr/>
        </p:nvSpPr>
        <p:spPr>
          <a:xfrm>
            <a:off x="382544" y="1290085"/>
            <a:ext cx="7133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Prediction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366EA-A446-1657-072C-658472B3B94B}"/>
              </a:ext>
            </a:extLst>
          </p:cNvPr>
          <p:cNvSpPr txBox="1"/>
          <p:nvPr/>
        </p:nvSpPr>
        <p:spPr>
          <a:xfrm>
            <a:off x="481133" y="1730670"/>
            <a:ext cx="928070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Object Detection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에서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모델의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output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벡터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0934132A-64F3-6889-7AE6-421860BE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150" y="2728906"/>
            <a:ext cx="1579486" cy="15794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F6486A-0D0B-AEE0-1531-908B5FD0D8C9}"/>
              </a:ext>
            </a:extLst>
          </p:cNvPr>
          <p:cNvSpPr/>
          <p:nvPr/>
        </p:nvSpPr>
        <p:spPr>
          <a:xfrm>
            <a:off x="1170439" y="2728906"/>
            <a:ext cx="1578894" cy="1579486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806C13-F908-C4B9-5121-8E319E913374}"/>
              </a:ext>
            </a:extLst>
          </p:cNvPr>
          <p:cNvGraphicFramePr>
            <a:graphicFrameLocks noGrp="1"/>
          </p:cNvGraphicFramePr>
          <p:nvPr/>
        </p:nvGraphicFramePr>
        <p:xfrm>
          <a:off x="1178998" y="2728906"/>
          <a:ext cx="1578894" cy="157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98">
                  <a:extLst>
                    <a:ext uri="{9D8B030D-6E8A-4147-A177-3AD203B41FA5}">
                      <a16:colId xmlns:a16="http://schemas.microsoft.com/office/drawing/2014/main" val="505264268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785536600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399698446"/>
                    </a:ext>
                  </a:extLst>
                </a:gridCol>
              </a:tblGrid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24408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716436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4335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31EE92C-2935-7595-B13C-FB12FB5E712C}"/>
              </a:ext>
            </a:extLst>
          </p:cNvPr>
          <p:cNvSpPr txBox="1"/>
          <p:nvPr/>
        </p:nvSpPr>
        <p:spPr>
          <a:xfrm>
            <a:off x="1450337" y="4350955"/>
            <a:ext cx="103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grid 3*3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44D49-7AD9-E264-FF06-2E8150FC82F2}"/>
              </a:ext>
            </a:extLst>
          </p:cNvPr>
          <p:cNvSpPr/>
          <p:nvPr/>
        </p:nvSpPr>
        <p:spPr>
          <a:xfrm>
            <a:off x="1165136" y="2728905"/>
            <a:ext cx="536983" cy="52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75879-18C5-F052-D4C4-D33A65DB7C98}"/>
              </a:ext>
            </a:extLst>
          </p:cNvPr>
          <p:cNvSpPr txBox="1"/>
          <p:nvPr/>
        </p:nvSpPr>
        <p:spPr>
          <a:xfrm>
            <a:off x="2873401" y="33509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Each output prediction: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5D5D2E-3191-7A93-CA4E-8199B2A0DFB2}"/>
              </a:ext>
            </a:extLst>
          </p:cNvPr>
          <p:cNvSpPr/>
          <p:nvPr/>
        </p:nvSpPr>
        <p:spPr>
          <a:xfrm>
            <a:off x="8001261" y="2279600"/>
            <a:ext cx="650520" cy="2704413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3FC9BA-2B85-37D3-ABC6-F599274E6909}"/>
                  </a:ext>
                </a:extLst>
              </p:cNvPr>
              <p:cNvSpPr txBox="1"/>
              <p:nvPr/>
            </p:nvSpPr>
            <p:spPr>
              <a:xfrm>
                <a:off x="8113921" y="2340662"/>
                <a:ext cx="461665" cy="255454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x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y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w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e>
                        <m:sub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3FC9BA-2B85-37D3-ABC6-F599274E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921" y="2340662"/>
                <a:ext cx="461665" cy="2554545"/>
              </a:xfrm>
              <a:prstGeom prst="rect">
                <a:avLst/>
              </a:prstGeom>
              <a:blipFill>
                <a:blip r:embed="rId5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078B52-17DD-72B2-D118-9367374DF84E}"/>
              </a:ext>
            </a:extLst>
          </p:cNvPr>
          <p:cNvGrpSpPr/>
          <p:nvPr/>
        </p:nvGrpSpPr>
        <p:grpSpPr>
          <a:xfrm>
            <a:off x="7693147" y="2853352"/>
            <a:ext cx="218224" cy="995204"/>
            <a:chOff x="8282152" y="1196425"/>
            <a:chExt cx="222260" cy="1529014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A40E0EB6-7E74-C979-77ED-2ABDE5ADB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6709" y="1196425"/>
              <a:ext cx="0" cy="1529014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2D0CA1DB-FA5E-149F-7601-5317C0EED0C7}"/>
                </a:ext>
              </a:extLst>
            </p:cNvPr>
            <p:cNvCxnSpPr>
              <a:cxnSpLocks/>
            </p:cNvCxnSpPr>
            <p:nvPr/>
          </p:nvCxnSpPr>
          <p:spPr>
            <a:xfrm>
              <a:off x="8282152" y="120751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E345892A-6AE4-0BBC-F41D-8F145FA786F3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120751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82EA3C15-F7D8-D6CB-83E8-BAFE6910958D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271122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285471E-ED1F-7225-55A0-F0576C7D9222}"/>
              </a:ext>
            </a:extLst>
          </p:cNvPr>
          <p:cNvSpPr txBox="1"/>
          <p:nvPr/>
        </p:nvSpPr>
        <p:spPr>
          <a:xfrm>
            <a:off x="6026817" y="2906144"/>
            <a:ext cx="1982808" cy="792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Data Annotation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객체 박스의 좌표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ko-KR" altLang="en-US" sz="16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293954-D1B8-5998-B47A-36622D737808}"/>
              </a:ext>
            </a:extLst>
          </p:cNvPr>
          <p:cNvGrpSpPr/>
          <p:nvPr/>
        </p:nvGrpSpPr>
        <p:grpSpPr>
          <a:xfrm rot="10800000">
            <a:off x="8772645" y="4066500"/>
            <a:ext cx="172956" cy="753852"/>
            <a:chOff x="8282152" y="1196425"/>
            <a:chExt cx="222260" cy="1529014"/>
          </a:xfrm>
        </p:grpSpPr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0E5E01A6-FF9D-D724-07C0-E2432AB9E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6709" y="1196425"/>
              <a:ext cx="0" cy="15290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C4BA5D39-3638-BCA2-4482-00D4B995BD53}"/>
                </a:ext>
              </a:extLst>
            </p:cNvPr>
            <p:cNvCxnSpPr>
              <a:cxnSpLocks/>
            </p:cNvCxnSpPr>
            <p:nvPr/>
          </p:nvCxnSpPr>
          <p:spPr>
            <a:xfrm>
              <a:off x="8282152" y="1207517"/>
              <a:ext cx="2108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id="{B11DFA39-2854-A0CD-BD8A-835F45838C72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1207517"/>
              <a:ext cx="2108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25804807-753D-C0B8-5B2B-47603CB7D2FA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2711227"/>
              <a:ext cx="2108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ED8264F-215A-9008-EEF5-4CA161A4C0ED}"/>
              </a:ext>
            </a:extLst>
          </p:cNvPr>
          <p:cNvSpPr txBox="1"/>
          <p:nvPr/>
        </p:nvSpPr>
        <p:spPr>
          <a:xfrm>
            <a:off x="8930531" y="4288683"/>
            <a:ext cx="1301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클래스 확률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712B77-1E30-E995-2A6D-00CF8B45DD64}"/>
                  </a:ext>
                </a:extLst>
              </p:cNvPr>
              <p:cNvSpPr txBox="1"/>
              <p:nvPr/>
            </p:nvSpPr>
            <p:spPr>
              <a:xfrm>
                <a:off x="9039262" y="4557393"/>
                <a:ext cx="2396105" cy="1510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: </a:t>
                </a:r>
                <a:r>
                  <a:rPr kumimoji="1" lang="en-US" altLang="ko-KR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Pr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𝐶𝑙𝑎𝑠𝑠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|Object)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물체가 </a:t>
                </a:r>
                <a:r>
                  <a:rPr kumimoji="1" lang="en-US" altLang="ko-KR" sz="15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안에 있을 때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grid cell 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내의 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object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가</a:t>
                </a:r>
                <a:endParaRPr kumimoji="1" lang="en-US" altLang="ko-KR" sz="15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sz="15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i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번째 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class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에 속할 확률</a:t>
                </a:r>
                <a:endParaRPr lang="ko-KR" altLang="en-US" sz="1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712B77-1E30-E995-2A6D-00CF8B45D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262" y="4557393"/>
                <a:ext cx="2396105" cy="1510798"/>
              </a:xfrm>
              <a:prstGeom prst="rect">
                <a:avLst/>
              </a:prstGeom>
              <a:blipFill>
                <a:blip r:embed="rId6"/>
                <a:stretch>
                  <a:fillRect b="-42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F34BD3-1643-8522-3502-B888CC355381}"/>
                  </a:ext>
                </a:extLst>
              </p:cNvPr>
              <p:cNvSpPr txBox="1"/>
              <p:nvPr/>
            </p:nvSpPr>
            <p:spPr>
              <a:xfrm>
                <a:off x="9320836" y="1860122"/>
                <a:ext cx="3048000" cy="1955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: </a:t>
                </a:r>
                <a:r>
                  <a:rPr kumimoji="1" lang="en-US" altLang="ko-KR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Pr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(object) *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𝐼𝑂𝑈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𝑝𝑟𝑒𝑑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𝑡𝑟𝑢𝑡h</m:t>
                        </m:r>
                      </m:sup>
                    </m:sSubSup>
                  </m:oMath>
                </a14:m>
                <a:endParaRPr kumimoji="1"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6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Confidence Score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: </a:t>
                </a:r>
                <a:r>
                  <a:rPr kumimoji="1" lang="en-US" altLang="ko-KR" sz="1500" b="1" dirty="0" err="1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bbox</a:t>
                </a:r>
                <a:r>
                  <a:rPr kumimoji="1" lang="ko-KR" altLang="en-US" sz="15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내에 물체가 있을 확률</a:t>
                </a:r>
                <a:endParaRPr kumimoji="1" lang="en-US" altLang="ko-KR" sz="15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cf. </a:t>
                </a:r>
                <a:r>
                  <a:rPr kumimoji="1" lang="en-US" altLang="ko-KR" sz="15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Pr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(object): 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물체가 </a:t>
                </a:r>
                <a:r>
                  <a:rPr kumimoji="1" lang="en-US" altLang="ko-KR" sz="15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내에</a:t>
                </a:r>
                <a:endParaRPr kumimoji="1" lang="en-US" altLang="ko-KR" sz="15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    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있으면 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1,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없으면 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0</a:t>
                </a:r>
                <a:endParaRPr kumimoji="1" lang="ko-KR" altLang="en-US" sz="15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F34BD3-1643-8522-3502-B888CC355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836" y="1860122"/>
                <a:ext cx="3048000" cy="1955664"/>
              </a:xfrm>
              <a:prstGeom prst="rect">
                <a:avLst/>
              </a:prstGeom>
              <a:blipFill>
                <a:blip r:embed="rId7"/>
                <a:stretch>
                  <a:fillRect l="-830" b="-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DAB19DB-587A-92F4-4C1B-0A75C5979E07}"/>
              </a:ext>
            </a:extLst>
          </p:cNvPr>
          <p:cNvCxnSpPr>
            <a:cxnSpLocks/>
          </p:cNvCxnSpPr>
          <p:nvPr/>
        </p:nvCxnSpPr>
        <p:spPr>
          <a:xfrm flipH="1">
            <a:off x="8756077" y="2596761"/>
            <a:ext cx="55120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F3D49ED-6891-1C23-BD60-ACE5B7B303F5}"/>
              </a:ext>
            </a:extLst>
          </p:cNvPr>
          <p:cNvSpPr txBox="1"/>
          <p:nvPr/>
        </p:nvSpPr>
        <p:spPr>
          <a:xfrm>
            <a:off x="7892321" y="1929060"/>
            <a:ext cx="134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pic>
        <p:nvPicPr>
          <p:cNvPr id="1026" name="Picture 2" descr="딥러닝 객체 검출 용어 정리 Deep learning Object detection terminology [1]">
            <a:extLst>
              <a:ext uri="{FF2B5EF4-FFF2-40B4-BE49-F238E27FC236}">
                <a16:creationId xmlns:a16="http://schemas.microsoft.com/office/drawing/2014/main" id="{71637E34-866B-EF74-440D-2FAD26943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4"/>
          <a:stretch/>
        </p:blipFill>
        <p:spPr bwMode="auto">
          <a:xfrm>
            <a:off x="5999356" y="1395607"/>
            <a:ext cx="4422172" cy="349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6FB25-BCD4-3FFF-BA53-988C10125F75}"/>
              </a:ext>
            </a:extLst>
          </p:cNvPr>
          <p:cNvSpPr txBox="1"/>
          <p:nvPr/>
        </p:nvSpPr>
        <p:spPr>
          <a:xfrm>
            <a:off x="1223796" y="4929278"/>
            <a:ext cx="2336270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object class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output: class probability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D2D3C-9C23-A885-D85E-01A8570C878C}"/>
              </a:ext>
            </a:extLst>
          </p:cNvPr>
          <p:cNvSpPr txBox="1"/>
          <p:nvPr/>
        </p:nvSpPr>
        <p:spPr>
          <a:xfrm>
            <a:off x="3578651" y="4916366"/>
            <a:ext cx="1876304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object class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bounding box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output: (x, y, w, 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D75AB0-91DE-78CD-70EB-0BBCFD02F984}"/>
              </a:ext>
            </a:extLst>
          </p:cNvPr>
          <p:cNvSpPr txBox="1"/>
          <p:nvPr/>
        </p:nvSpPr>
        <p:spPr>
          <a:xfrm>
            <a:off x="5999356" y="4927511"/>
            <a:ext cx="2437808" cy="135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object class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bounding box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output: class probabilities +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(x, y, w, h) *n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46238-FCFC-31B9-B80E-71B16E8B2301}"/>
              </a:ext>
            </a:extLst>
          </p:cNvPr>
          <p:cNvSpPr txBox="1"/>
          <p:nvPr/>
        </p:nvSpPr>
        <p:spPr>
          <a:xfrm>
            <a:off x="8610600" y="4927511"/>
            <a:ext cx="2537051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object class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pixel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output: class + binary mask</a:t>
            </a:r>
          </a:p>
        </p:txBody>
      </p:sp>
      <p:pic>
        <p:nvPicPr>
          <p:cNvPr id="1028" name="Picture 4" descr="딥러닝 객체 검출 용어 정리 Deep learning Object detection terminology [1]">
            <a:extLst>
              <a:ext uri="{FF2B5EF4-FFF2-40B4-BE49-F238E27FC236}">
                <a16:creationId xmlns:a16="http://schemas.microsoft.com/office/drawing/2014/main" id="{7787C3C6-7342-E0FD-5173-0735745BF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22"/>
          <a:stretch/>
        </p:blipFill>
        <p:spPr bwMode="auto">
          <a:xfrm>
            <a:off x="1365935" y="1395607"/>
            <a:ext cx="4089020" cy="353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ata Augmentation with Masks — mxnet documentation">
            <a:extLst>
              <a:ext uri="{FF2B5EF4-FFF2-40B4-BE49-F238E27FC236}">
                <a16:creationId xmlns:a16="http://schemas.microsoft.com/office/drawing/2014/main" id="{431A005F-446A-E3BC-0587-A6875EDD2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73"/>
          <a:stretch/>
        </p:blipFill>
        <p:spPr bwMode="auto">
          <a:xfrm>
            <a:off x="8860646" y="5924795"/>
            <a:ext cx="2148468" cy="8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26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IoU</a:t>
            </a:r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(Intersection of Union)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4360A-7DE0-22B9-BE62-91D91EF862E9}"/>
              </a:ext>
            </a:extLst>
          </p:cNvPr>
          <p:cNvSpPr txBox="1"/>
          <p:nvPr/>
        </p:nvSpPr>
        <p:spPr>
          <a:xfrm>
            <a:off x="431727" y="1774052"/>
            <a:ext cx="11377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모델이 예측한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실제 개체의 영역이 얼마나 잘 일치하는지 확인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158425-A56B-ACAD-A918-F7D51046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2" y="2493548"/>
            <a:ext cx="5192561" cy="3611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62EC6-7B85-82A8-6BDE-DCAFE6044645}"/>
              </a:ext>
            </a:extLst>
          </p:cNvPr>
          <p:cNvSpPr txBox="1"/>
          <p:nvPr/>
        </p:nvSpPr>
        <p:spPr>
          <a:xfrm>
            <a:off x="7233424" y="3975978"/>
            <a:ext cx="3457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두 박스가 얼마나 많이 겹치는가를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0~1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사이의 값으로 나타낸 것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56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NMS (Non-Maximum Suppression)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4360A-7DE0-22B9-BE62-91D91EF862E9}"/>
              </a:ext>
            </a:extLst>
          </p:cNvPr>
          <p:cNvSpPr txBox="1"/>
          <p:nvPr/>
        </p:nvSpPr>
        <p:spPr>
          <a:xfrm>
            <a:off x="431727" y="1774052"/>
            <a:ext cx="1137772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동일한 물체를 가리키는 여러 박스의 중복을 제거하는 알고리즘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C96853-2614-64BE-0A18-ECDB4DF5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44" y="2269170"/>
            <a:ext cx="5349231" cy="4362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F8E02-2867-69E6-DD58-53A743F540C1}"/>
              </a:ext>
            </a:extLst>
          </p:cNvPr>
          <p:cNvSpPr txBox="1"/>
          <p:nvPr/>
        </p:nvSpPr>
        <p:spPr>
          <a:xfrm>
            <a:off x="6391647" y="2309778"/>
            <a:ext cx="4484324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NMS</a:t>
            </a:r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사용하면 동일한 객체에 대한 상자 중 </a:t>
            </a:r>
            <a:r>
              <a:rPr lang="ko-KR" altLang="en-US" u="sng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가장 높은 확률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가진 상자를 선택하기 때문에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모든 후보 중에서 </a:t>
            </a:r>
            <a:r>
              <a:rPr lang="ko-KR" altLang="en-US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최적의 셀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식별할 수 있다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0E3E8-5EEE-356B-46A7-AD6E7186EB53}"/>
              </a:ext>
            </a:extLst>
          </p:cNvPr>
          <p:cNvSpPr txBox="1"/>
          <p:nvPr/>
        </p:nvSpPr>
        <p:spPr>
          <a:xfrm>
            <a:off x="5952031" y="4450314"/>
            <a:ext cx="6099716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특정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Confidence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threshold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이하의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제거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남은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들을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Confidence score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기준으로</a:t>
            </a:r>
            <a:b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내림차순 정렬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맨 앞의 박스를 기준으로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이 박스와 </a:t>
            </a: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IoU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 특정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threshold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이상인 박스들은 모두 제거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02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Anchor Box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4336E-82FF-530E-07EC-95BF02F87E5F}"/>
              </a:ext>
            </a:extLst>
          </p:cNvPr>
          <p:cNvSpPr txBox="1"/>
          <p:nvPr/>
        </p:nvSpPr>
        <p:spPr>
          <a:xfrm>
            <a:off x="591596" y="1774052"/>
            <a:ext cx="11600404" cy="194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서로 다른 크기와 종횡비를 가지는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Bounding Box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세트</a:t>
            </a:r>
            <a:endParaRPr lang="en-US" altLang="ko-KR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직접 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예측하는게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아닌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타일링된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확률과 미세 조정을 예측한다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속도와 효율성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개별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cell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여러 객체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detect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가능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다른 크기의 객체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겹치는 객체 등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모든 객체 예측을 한 번에 평가 가능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A6C977C-0938-C53F-D382-353A0BA65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03769"/>
              </p:ext>
            </p:extLst>
          </p:nvPr>
        </p:nvGraphicFramePr>
        <p:xfrm>
          <a:off x="8327571" y="3428999"/>
          <a:ext cx="3156856" cy="2851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14">
                  <a:extLst>
                    <a:ext uri="{9D8B030D-6E8A-4147-A177-3AD203B41FA5}">
                      <a16:colId xmlns:a16="http://schemas.microsoft.com/office/drawing/2014/main" val="1344683186"/>
                    </a:ext>
                  </a:extLst>
                </a:gridCol>
                <a:gridCol w="789214">
                  <a:extLst>
                    <a:ext uri="{9D8B030D-6E8A-4147-A177-3AD203B41FA5}">
                      <a16:colId xmlns:a16="http://schemas.microsoft.com/office/drawing/2014/main" val="2069453007"/>
                    </a:ext>
                  </a:extLst>
                </a:gridCol>
                <a:gridCol w="789214">
                  <a:extLst>
                    <a:ext uri="{9D8B030D-6E8A-4147-A177-3AD203B41FA5}">
                      <a16:colId xmlns:a16="http://schemas.microsoft.com/office/drawing/2014/main" val="4042560826"/>
                    </a:ext>
                  </a:extLst>
                </a:gridCol>
                <a:gridCol w="789214">
                  <a:extLst>
                    <a:ext uri="{9D8B030D-6E8A-4147-A177-3AD203B41FA5}">
                      <a16:colId xmlns:a16="http://schemas.microsoft.com/office/drawing/2014/main" val="1567716945"/>
                    </a:ext>
                  </a:extLst>
                </a:gridCol>
              </a:tblGrid>
              <a:tr h="7129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463815"/>
                  </a:ext>
                </a:extLst>
              </a:tr>
              <a:tr h="7129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490991"/>
                  </a:ext>
                </a:extLst>
              </a:tr>
              <a:tr h="7129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867178"/>
                  </a:ext>
                </a:extLst>
              </a:tr>
              <a:tr h="7129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0154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405B2B-13E8-51BF-1ECF-5C52D29CAC65}"/>
              </a:ext>
            </a:extLst>
          </p:cNvPr>
          <p:cNvSpPr/>
          <p:nvPr/>
        </p:nvSpPr>
        <p:spPr>
          <a:xfrm>
            <a:off x="8683005" y="4037936"/>
            <a:ext cx="1715832" cy="1866533"/>
          </a:xfrm>
          <a:prstGeom prst="rect">
            <a:avLst/>
          </a:prstGeom>
          <a:noFill/>
          <a:ln w="38100">
            <a:solidFill>
              <a:srgbClr val="2E1D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5E9EAF-056D-D6A0-8D1D-778BC483AB22}"/>
              </a:ext>
            </a:extLst>
          </p:cNvPr>
          <p:cNvSpPr/>
          <p:nvPr/>
        </p:nvSpPr>
        <p:spPr>
          <a:xfrm>
            <a:off x="8568200" y="3946922"/>
            <a:ext cx="1981248" cy="209229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69BAA4B-7AC1-02AB-3CB0-5675AFF8ECD0}"/>
              </a:ext>
            </a:extLst>
          </p:cNvPr>
          <p:cNvCxnSpPr>
            <a:cxnSpLocks/>
          </p:cNvCxnSpPr>
          <p:nvPr/>
        </p:nvCxnSpPr>
        <p:spPr>
          <a:xfrm flipV="1">
            <a:off x="9165439" y="3277846"/>
            <a:ext cx="184411" cy="669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9B829A3-51BF-D685-1971-8BC57F2AB195}"/>
              </a:ext>
            </a:extLst>
          </p:cNvPr>
          <p:cNvSpPr txBox="1"/>
          <p:nvPr/>
        </p:nvSpPr>
        <p:spPr>
          <a:xfrm>
            <a:off x="8986692" y="2982611"/>
            <a:ext cx="1471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</a:t>
            </a:r>
            <a:endParaRPr lang="ko-KR" altLang="en-US" sz="16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4457475-997C-6F5C-103C-6FC174494827}"/>
              </a:ext>
            </a:extLst>
          </p:cNvPr>
          <p:cNvCxnSpPr>
            <a:cxnSpLocks/>
          </p:cNvCxnSpPr>
          <p:nvPr/>
        </p:nvCxnSpPr>
        <p:spPr>
          <a:xfrm flipV="1">
            <a:off x="9982200" y="3281528"/>
            <a:ext cx="636153" cy="745795"/>
          </a:xfrm>
          <a:prstGeom prst="straightConnector1">
            <a:avLst/>
          </a:prstGeom>
          <a:ln w="38100">
            <a:solidFill>
              <a:srgbClr val="2E1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339E9C4-446C-018B-C625-8543EED12D11}"/>
              </a:ext>
            </a:extLst>
          </p:cNvPr>
          <p:cNvSpPr txBox="1"/>
          <p:nvPr/>
        </p:nvSpPr>
        <p:spPr>
          <a:xfrm>
            <a:off x="10478867" y="3018270"/>
            <a:ext cx="15110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endParaRPr lang="ko-KR" altLang="en-US" sz="1600" dirty="0"/>
          </a:p>
        </p:txBody>
      </p:sp>
      <p:pic>
        <p:nvPicPr>
          <p:cNvPr id="54274" name="Picture 2" descr="두 물체와 앵커박스(좌) / 한 물체와 앵커박스(우)">
            <a:extLst>
              <a:ext uri="{FF2B5EF4-FFF2-40B4-BE49-F238E27FC236}">
                <a16:creationId xmlns:a16="http://schemas.microsoft.com/office/drawing/2014/main" id="{42F6955C-7D85-52FD-1187-3A9AC5D7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34" y="3769627"/>
            <a:ext cx="5909186" cy="27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5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Anchor Box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4336E-82FF-530E-07EC-95BF02F87E5F}"/>
              </a:ext>
            </a:extLst>
          </p:cNvPr>
          <p:cNvSpPr txBox="1"/>
          <p:nvPr/>
        </p:nvSpPr>
        <p:spPr>
          <a:xfrm>
            <a:off x="591596" y="1774052"/>
            <a:ext cx="7278775" cy="241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Anchor Box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결정하는 방법</a:t>
            </a:r>
            <a:endParaRPr lang="en-US" altLang="ko-KR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데이터셋 분석 후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크기 및 종횡비를 결정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직접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or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알고리즘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ex. YOLO v2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K-means Clustering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사용하여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COCO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데이터셋에서 계산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세트의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Ground Truth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크기와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Ratio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대해서 군집화 분류를 하고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학습에 사용할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크기와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Ratio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결정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3560" name="Picture 8">
            <a:extLst>
              <a:ext uri="{FF2B5EF4-FFF2-40B4-BE49-F238E27FC236}">
                <a16:creationId xmlns:a16="http://schemas.microsoft.com/office/drawing/2014/main" id="{3A33A0FE-2A15-4B93-05CA-A19486F2F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4" t="6750" r="30642" b="8137"/>
          <a:stretch/>
        </p:blipFill>
        <p:spPr bwMode="auto">
          <a:xfrm>
            <a:off x="8610600" y="3783278"/>
            <a:ext cx="2664210" cy="245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drawing">
            <a:extLst>
              <a:ext uri="{FF2B5EF4-FFF2-40B4-BE49-F238E27FC236}">
                <a16:creationId xmlns:a16="http://schemas.microsoft.com/office/drawing/2014/main" id="{5E83B493-B011-3360-36E2-FEB880C21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0"/>
          <a:stretch/>
        </p:blipFill>
        <p:spPr bwMode="auto">
          <a:xfrm>
            <a:off x="6096000" y="3832999"/>
            <a:ext cx="227227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285A7-552D-2005-1347-DD2E1B622F48}"/>
              </a:ext>
            </a:extLst>
          </p:cNvPr>
          <p:cNvSpPr txBox="1"/>
          <p:nvPr/>
        </p:nvSpPr>
        <p:spPr>
          <a:xfrm>
            <a:off x="8991627" y="6123131"/>
            <a:ext cx="19021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세트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예시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13747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Anchor Box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4336E-82FF-530E-07EC-95BF02F87E5F}"/>
              </a:ext>
            </a:extLst>
          </p:cNvPr>
          <p:cNvSpPr txBox="1"/>
          <p:nvPr/>
        </p:nvSpPr>
        <p:spPr>
          <a:xfrm>
            <a:off x="591596" y="1774052"/>
            <a:ext cx="8895304" cy="194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Anchor Box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작동 방식</a:t>
            </a:r>
            <a:endParaRPr lang="en-US" altLang="ko-KR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이미지 전체에 수천 개의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 바둑판식으로 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매핑됨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offset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예측하여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미세 조정한다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* 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offset : 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실제 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Predicted Box</a:t>
            </a:r>
            <a:r>
              <a:rPr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간의 차이</a:t>
            </a:r>
            <a:endParaRPr lang="en-US" altLang="ko-KR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최종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NMS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사용하여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Confidence Score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 가장 높은 박스로 결정된다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3B4641D1-5C0D-215E-5FE1-813356139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02" y="4029550"/>
            <a:ext cx="8028898" cy="25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0. INTRO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pic>
        <p:nvPicPr>
          <p:cNvPr id="2052" name="Picture 4" descr="The overview of automatic segmentation algorithms. (A) For the... |  Download Scientific Diagram">
            <a:extLst>
              <a:ext uri="{FF2B5EF4-FFF2-40B4-BE49-F238E27FC236}">
                <a16:creationId xmlns:a16="http://schemas.microsoft.com/office/drawing/2014/main" id="{0EB3A426-3ED5-CD42-4421-469D55EEE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920" r="1119" b="1736"/>
          <a:stretch/>
        </p:blipFill>
        <p:spPr bwMode="auto">
          <a:xfrm>
            <a:off x="2161309" y="1689450"/>
            <a:ext cx="7869382" cy="439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690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Anchor Box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4336E-82FF-530E-07EC-95BF02F87E5F}"/>
              </a:ext>
            </a:extLst>
          </p:cNvPr>
          <p:cNvSpPr txBox="1"/>
          <p:nvPr/>
        </p:nvSpPr>
        <p:spPr>
          <a:xfrm>
            <a:off x="591596" y="1774052"/>
            <a:ext cx="889530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Bounding Box Prediction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C646EB9-4287-9C82-498F-1C1A90ACA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584741"/>
              </p:ext>
            </p:extLst>
          </p:nvPr>
        </p:nvGraphicFramePr>
        <p:xfrm>
          <a:off x="1306536" y="3011440"/>
          <a:ext cx="3156856" cy="2851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214">
                  <a:extLst>
                    <a:ext uri="{9D8B030D-6E8A-4147-A177-3AD203B41FA5}">
                      <a16:colId xmlns:a16="http://schemas.microsoft.com/office/drawing/2014/main" val="1344683186"/>
                    </a:ext>
                  </a:extLst>
                </a:gridCol>
                <a:gridCol w="789214">
                  <a:extLst>
                    <a:ext uri="{9D8B030D-6E8A-4147-A177-3AD203B41FA5}">
                      <a16:colId xmlns:a16="http://schemas.microsoft.com/office/drawing/2014/main" val="2069453007"/>
                    </a:ext>
                  </a:extLst>
                </a:gridCol>
                <a:gridCol w="789214">
                  <a:extLst>
                    <a:ext uri="{9D8B030D-6E8A-4147-A177-3AD203B41FA5}">
                      <a16:colId xmlns:a16="http://schemas.microsoft.com/office/drawing/2014/main" val="4042560826"/>
                    </a:ext>
                  </a:extLst>
                </a:gridCol>
                <a:gridCol w="789214">
                  <a:extLst>
                    <a:ext uri="{9D8B030D-6E8A-4147-A177-3AD203B41FA5}">
                      <a16:colId xmlns:a16="http://schemas.microsoft.com/office/drawing/2014/main" val="1567716945"/>
                    </a:ext>
                  </a:extLst>
                </a:gridCol>
              </a:tblGrid>
              <a:tr h="7129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463815"/>
                  </a:ext>
                </a:extLst>
              </a:tr>
              <a:tr h="71291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490991"/>
                  </a:ext>
                </a:extLst>
              </a:tr>
              <a:tr h="7129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867178"/>
                  </a:ext>
                </a:extLst>
              </a:tr>
              <a:tr h="71291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90154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EB5A7ECF-1E40-4D76-70CE-5F4155876ABB}"/>
              </a:ext>
            </a:extLst>
          </p:cNvPr>
          <p:cNvSpPr/>
          <p:nvPr/>
        </p:nvSpPr>
        <p:spPr>
          <a:xfrm>
            <a:off x="1661970" y="3620377"/>
            <a:ext cx="1715832" cy="1866533"/>
          </a:xfrm>
          <a:prstGeom prst="rect">
            <a:avLst/>
          </a:prstGeom>
          <a:noFill/>
          <a:ln w="38100">
            <a:solidFill>
              <a:srgbClr val="2E1D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E07B1C-507D-2F17-863C-23A57D0BDA8D}"/>
              </a:ext>
            </a:extLst>
          </p:cNvPr>
          <p:cNvSpPr/>
          <p:nvPr/>
        </p:nvSpPr>
        <p:spPr>
          <a:xfrm>
            <a:off x="1547165" y="3529363"/>
            <a:ext cx="1981248" cy="209229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8E5918-2B3C-0A61-14A3-E4E2A435E3F7}"/>
              </a:ext>
            </a:extLst>
          </p:cNvPr>
          <p:cNvCxnSpPr>
            <a:cxnSpLocks/>
          </p:cNvCxnSpPr>
          <p:nvPr/>
        </p:nvCxnSpPr>
        <p:spPr>
          <a:xfrm flipV="1">
            <a:off x="2144404" y="2860287"/>
            <a:ext cx="184411" cy="669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97B0AC-7388-B786-0A84-2EC44457D1A2}"/>
              </a:ext>
            </a:extLst>
          </p:cNvPr>
          <p:cNvSpPr txBox="1"/>
          <p:nvPr/>
        </p:nvSpPr>
        <p:spPr>
          <a:xfrm>
            <a:off x="1965657" y="2565052"/>
            <a:ext cx="14715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3E451ED-857E-F9AE-83B1-DC79491A7BC3}"/>
              </a:ext>
            </a:extLst>
          </p:cNvPr>
          <p:cNvCxnSpPr>
            <a:cxnSpLocks/>
          </p:cNvCxnSpPr>
          <p:nvPr/>
        </p:nvCxnSpPr>
        <p:spPr>
          <a:xfrm flipV="1">
            <a:off x="2961165" y="2863969"/>
            <a:ext cx="636153" cy="745795"/>
          </a:xfrm>
          <a:prstGeom prst="straightConnector1">
            <a:avLst/>
          </a:prstGeom>
          <a:ln w="38100">
            <a:solidFill>
              <a:srgbClr val="2E1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199CBD-BA2C-FDA9-0B47-8EE3B73E0A9B}"/>
              </a:ext>
            </a:extLst>
          </p:cNvPr>
          <p:cNvSpPr txBox="1"/>
          <p:nvPr/>
        </p:nvSpPr>
        <p:spPr>
          <a:xfrm>
            <a:off x="3457832" y="2600711"/>
            <a:ext cx="15110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9A3B20-37BA-B028-360B-0508368F39CA}"/>
                  </a:ext>
                </a:extLst>
              </p:cNvPr>
              <p:cNvSpPr txBox="1"/>
              <p:nvPr/>
            </p:nvSpPr>
            <p:spPr>
              <a:xfrm>
                <a:off x="5428854" y="2643419"/>
                <a:ext cx="2003304" cy="1816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NanumSquareOTF Bold" panose="020B0600000101010101" pitchFamily="34" charset="-127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 sz="1800" b="0" dirty="0">
                  <a:latin typeface="NanumSquareOTF" panose="020B0600000101010101" pitchFamily="34" charset="-127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NanumSquareOTF Bold" panose="020B0600000101010101" pitchFamily="34" charset="-127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altLang="ko-KR" sz="18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𝑤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NanumSquareOTF Bold" panose="020B0600000101010101" pitchFamily="34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NanumSquareOTF Bold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NanumSquareOTF Bold" panose="020B0600000101010101" pitchFamily="34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NanumSquareOTF Bold" panose="020B0600000101010101" pitchFamily="34" charset="-127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NanumSquareOTF Bold" panose="020B0600000101010101" pitchFamily="34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h</m:t>
                          </m:r>
                        </m:sub>
                      </m:sSub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NanumSquareOTF Bold" panose="020B0600000101010101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NanumSquareOTF Bold" panose="020B0600000101010101" pitchFamily="34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NanumSquareOTF Bold" panose="020B0600000101010101" pitchFamily="34" charset="-127"/>
                                </a:rPr>
                                <m:t>h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9A3B20-37BA-B028-360B-0508368F3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854" y="2643419"/>
                <a:ext cx="2003304" cy="1816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991125-0D97-8CEE-CDCD-2F69F2E5BF1A}"/>
                  </a:ext>
                </a:extLst>
              </p:cNvPr>
              <p:cNvSpPr txBox="1"/>
              <p:nvPr/>
            </p:nvSpPr>
            <p:spPr>
              <a:xfrm>
                <a:off x="4831615" y="4674798"/>
                <a:ext cx="2292291" cy="1404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𝑤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 sz="1800" i="1" dirty="0">
                  <a:latin typeface="Cambria Math" panose="02040503050406030204" pitchFamily="18" charset="0"/>
                  <a:ea typeface="NanumSquareOTF 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NanumSquareOTF Bold" panose="020B0600000101010101" pitchFamily="34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NanumSquareOTF Bold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NanumSquareOTF Bold" panose="020B0600000101010101" pitchFamily="34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991125-0D97-8CEE-CDCD-2F69F2E5B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615" y="4674798"/>
                <a:ext cx="2292291" cy="1404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6AF3A5-FD93-892F-41B5-CA8703904933}"/>
              </a:ext>
            </a:extLst>
          </p:cNvPr>
          <p:cNvSpPr txBox="1"/>
          <p:nvPr/>
        </p:nvSpPr>
        <p:spPr>
          <a:xfrm>
            <a:off x="6759648" y="4713391"/>
            <a:ext cx="4310217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 size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모델의 예측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offset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값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예측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 central coordinates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122B8E4-ADA4-8183-D36A-D9CB910821F2}"/>
              </a:ext>
            </a:extLst>
          </p:cNvPr>
          <p:cNvSpPr/>
          <p:nvPr/>
        </p:nvSpPr>
        <p:spPr>
          <a:xfrm>
            <a:off x="2466723" y="4553643"/>
            <a:ext cx="53163" cy="53163"/>
          </a:xfrm>
          <a:prstGeom prst="ellipse">
            <a:avLst/>
          </a:prstGeom>
          <a:solidFill>
            <a:srgbClr val="2E1D9C"/>
          </a:solidFill>
          <a:ln>
            <a:solidFill>
              <a:srgbClr val="2E1D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B345154-2BC2-B4A2-5C81-77C5BE44C0D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493304" y="4437274"/>
            <a:ext cx="1" cy="116369"/>
          </a:xfrm>
          <a:prstGeom prst="line">
            <a:avLst/>
          </a:prstGeom>
          <a:ln w="12700">
            <a:solidFill>
              <a:srgbClr val="2E1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93B7B8FB-4558-5FE1-9776-9036E85105E3}"/>
              </a:ext>
            </a:extLst>
          </p:cNvPr>
          <p:cNvCxnSpPr>
            <a:cxnSpLocks/>
          </p:cNvCxnSpPr>
          <p:nvPr/>
        </p:nvCxnSpPr>
        <p:spPr>
          <a:xfrm>
            <a:off x="1298928" y="2902306"/>
            <a:ext cx="795880" cy="1300"/>
          </a:xfrm>
          <a:prstGeom prst="line">
            <a:avLst/>
          </a:prstGeom>
          <a:ln w="12700">
            <a:solidFill>
              <a:srgbClr val="2E1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79294A7-E8C6-09DA-AB42-BEA890EBD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211" y="2658035"/>
            <a:ext cx="1858654" cy="1751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374672-6AE8-3F9F-3497-1658494F022A}"/>
                  </a:ext>
                </a:extLst>
              </p:cNvPr>
              <p:cNvSpPr txBox="1"/>
              <p:nvPr/>
            </p:nvSpPr>
            <p:spPr>
              <a:xfrm>
                <a:off x="9175180" y="2776354"/>
                <a:ext cx="1154685" cy="340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374672-6AE8-3F9F-3497-1658494F0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180" y="2776354"/>
                <a:ext cx="1154685" cy="340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5478DE-8FFC-D1D4-DE2C-065A88E848B4}"/>
                  </a:ext>
                </a:extLst>
              </p:cNvPr>
              <p:cNvSpPr txBox="1"/>
              <p:nvPr/>
            </p:nvSpPr>
            <p:spPr>
              <a:xfrm>
                <a:off x="8578850" y="3080942"/>
                <a:ext cx="8460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5478DE-8FFC-D1D4-DE2C-065A88E84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850" y="3080942"/>
                <a:ext cx="84607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7B2FC4C2-30B0-9026-AAB4-50240C9CCA92}"/>
              </a:ext>
            </a:extLst>
          </p:cNvPr>
          <p:cNvCxnSpPr>
            <a:cxnSpLocks/>
          </p:cNvCxnSpPr>
          <p:nvPr/>
        </p:nvCxnSpPr>
        <p:spPr>
          <a:xfrm>
            <a:off x="1187573" y="3016982"/>
            <a:ext cx="0" cy="734829"/>
          </a:xfrm>
          <a:prstGeom prst="line">
            <a:avLst/>
          </a:prstGeom>
          <a:ln w="12700">
            <a:solidFill>
              <a:srgbClr val="2E1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00A8FA-8086-421D-B37D-315CFFC0C022}"/>
                  </a:ext>
                </a:extLst>
              </p:cNvPr>
              <p:cNvSpPr txBox="1"/>
              <p:nvPr/>
            </p:nvSpPr>
            <p:spPr>
              <a:xfrm>
                <a:off x="1444399" y="2549663"/>
                <a:ext cx="5049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00A8FA-8086-421D-B37D-315CFFC0C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399" y="2549663"/>
                <a:ext cx="5049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35ECB4-652D-5946-D675-FF2BD4262445}"/>
                  </a:ext>
                </a:extLst>
              </p:cNvPr>
              <p:cNvSpPr txBox="1"/>
              <p:nvPr/>
            </p:nvSpPr>
            <p:spPr>
              <a:xfrm>
                <a:off x="844529" y="3160580"/>
                <a:ext cx="400344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35ECB4-652D-5946-D675-FF2BD4262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29" y="3160580"/>
                <a:ext cx="400344" cy="391261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55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pic>
        <p:nvPicPr>
          <p:cNvPr id="2050" name="Picture 2" descr="13. Milestones in state-of-the-art Object Detection - EN - Deep Learning  Bible - 4. Object Detection - Eng.">
            <a:extLst>
              <a:ext uri="{FF2B5EF4-FFF2-40B4-BE49-F238E27FC236}">
                <a16:creationId xmlns:a16="http://schemas.microsoft.com/office/drawing/2014/main" id="{6F20EE8F-58F0-6F62-3BEE-FD524B64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14" y="1272899"/>
            <a:ext cx="9902283" cy="48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338455E-E1AD-559F-222B-2F5D141D4BC0}"/>
              </a:ext>
            </a:extLst>
          </p:cNvPr>
          <p:cNvSpPr/>
          <p:nvPr/>
        </p:nvSpPr>
        <p:spPr>
          <a:xfrm>
            <a:off x="9435511" y="2549259"/>
            <a:ext cx="979728" cy="5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2049FA-A2DD-7610-99E2-E2AAFDAE008F}"/>
              </a:ext>
            </a:extLst>
          </p:cNvPr>
          <p:cNvSpPr/>
          <p:nvPr/>
        </p:nvSpPr>
        <p:spPr>
          <a:xfrm>
            <a:off x="9435511" y="3960462"/>
            <a:ext cx="979728" cy="5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181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290085"/>
            <a:ext cx="7133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One-stage Detector vs. Two-stage Detector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07D2-19DE-B639-3BE4-333B5AEA8BC3}"/>
              </a:ext>
            </a:extLst>
          </p:cNvPr>
          <p:cNvSpPr txBox="1"/>
          <p:nvPr/>
        </p:nvSpPr>
        <p:spPr>
          <a:xfrm>
            <a:off x="516359" y="1830843"/>
            <a:ext cx="6999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Two-stage Detector : 1. Localization -&gt; 2. Classification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58DD379-96D0-16FA-04BF-361E0F6C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78" y="2720336"/>
            <a:ext cx="2679155" cy="202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5516ED-3095-FB56-5C49-9431725AA479}"/>
              </a:ext>
            </a:extLst>
          </p:cNvPr>
          <p:cNvSpPr txBox="1"/>
          <p:nvPr/>
        </p:nvSpPr>
        <p:spPr>
          <a:xfrm>
            <a:off x="304800" y="2294213"/>
            <a:ext cx="3830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기존에 사용하던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Sliding window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방식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02A0EE-E064-CAD0-14EB-EA982B8FCB86}"/>
              </a:ext>
            </a:extLst>
          </p:cNvPr>
          <p:cNvSpPr txBox="1"/>
          <p:nvPr/>
        </p:nvSpPr>
        <p:spPr>
          <a:xfrm>
            <a:off x="771177" y="4819781"/>
            <a:ext cx="2679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이미지의 </a:t>
            </a:r>
            <a:r>
              <a:rPr lang="ko-KR" altLang="en-US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모든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영역을 탐색</a:t>
            </a:r>
            <a:endParaRPr lang="ko-KR" altLang="en-US" dirty="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21C7392C-EBF1-5860-72BD-6FDE28350B4C}"/>
              </a:ext>
            </a:extLst>
          </p:cNvPr>
          <p:cNvSpPr/>
          <p:nvPr/>
        </p:nvSpPr>
        <p:spPr>
          <a:xfrm>
            <a:off x="3633984" y="3597266"/>
            <a:ext cx="847493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9DEAE-1145-FE6C-3193-8386B97D062C}"/>
              </a:ext>
            </a:extLst>
          </p:cNvPr>
          <p:cNvSpPr txBox="1"/>
          <p:nvPr/>
        </p:nvSpPr>
        <p:spPr>
          <a:xfrm>
            <a:off x="4677589" y="3130877"/>
            <a:ext cx="5941249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Region Proposal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＂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물체가 있을 것 같은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영역을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찾아내는 알고리즘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=&gt; </a:t>
            </a:r>
            <a:r>
              <a:rPr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RoI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(Regions of Interest)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사다리꼴[T] 27">
            <a:extLst>
              <a:ext uri="{FF2B5EF4-FFF2-40B4-BE49-F238E27FC236}">
                <a16:creationId xmlns:a16="http://schemas.microsoft.com/office/drawing/2014/main" id="{AF1C6175-6D82-539D-9B82-F747489E082C}"/>
              </a:ext>
            </a:extLst>
          </p:cNvPr>
          <p:cNvSpPr/>
          <p:nvPr/>
        </p:nvSpPr>
        <p:spPr>
          <a:xfrm rot="5400000">
            <a:off x="4817547" y="4517869"/>
            <a:ext cx="1119534" cy="1399448"/>
          </a:xfrm>
          <a:prstGeom prst="trapezoid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52ED4380-F3A0-860F-5915-7F004679A440}"/>
              </a:ext>
            </a:extLst>
          </p:cNvPr>
          <p:cNvSpPr/>
          <p:nvPr/>
        </p:nvSpPr>
        <p:spPr>
          <a:xfrm>
            <a:off x="6194324" y="4982815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89127D-1A60-8EC8-4C43-0F859B148F8F}"/>
              </a:ext>
            </a:extLst>
          </p:cNvPr>
          <p:cNvSpPr/>
          <p:nvPr/>
        </p:nvSpPr>
        <p:spPr>
          <a:xfrm>
            <a:off x="6897227" y="4622592"/>
            <a:ext cx="245327" cy="140721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22BE62-5E15-CCCD-DB64-39689811E5AB}"/>
              </a:ext>
            </a:extLst>
          </p:cNvPr>
          <p:cNvSpPr/>
          <p:nvPr/>
        </p:nvSpPr>
        <p:spPr>
          <a:xfrm>
            <a:off x="7237537" y="4622592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845AB0-3147-B146-CCA2-3E6D52FE97C2}"/>
              </a:ext>
            </a:extLst>
          </p:cNvPr>
          <p:cNvSpPr/>
          <p:nvPr/>
        </p:nvSpPr>
        <p:spPr>
          <a:xfrm>
            <a:off x="7237537" y="5355565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732FB-0EE0-AA28-2CD6-DB3CE1CC9615}"/>
              </a:ext>
            </a:extLst>
          </p:cNvPr>
          <p:cNvSpPr txBox="1"/>
          <p:nvPr/>
        </p:nvSpPr>
        <p:spPr>
          <a:xfrm>
            <a:off x="7515921" y="4646632"/>
            <a:ext cx="168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Classification: Object O/X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510DE-E6F3-5BFD-C94E-4B935AC37B74}"/>
              </a:ext>
            </a:extLst>
          </p:cNvPr>
          <p:cNvSpPr txBox="1"/>
          <p:nvPr/>
        </p:nvSpPr>
        <p:spPr>
          <a:xfrm>
            <a:off x="7515921" y="5383471"/>
            <a:ext cx="168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 Regression</a:t>
            </a:r>
            <a:endParaRPr lang="ko-KR" altLang="en-US" dirty="0"/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78AD04FB-4969-EF0E-96E8-F2B0517D223F}"/>
              </a:ext>
            </a:extLst>
          </p:cNvPr>
          <p:cNvSpPr/>
          <p:nvPr/>
        </p:nvSpPr>
        <p:spPr>
          <a:xfrm>
            <a:off x="9069193" y="4982815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0C52E3-14C2-F99A-F2EA-17165A516044}"/>
              </a:ext>
            </a:extLst>
          </p:cNvPr>
          <p:cNvSpPr/>
          <p:nvPr/>
        </p:nvSpPr>
        <p:spPr>
          <a:xfrm>
            <a:off x="9779890" y="4713374"/>
            <a:ext cx="607454" cy="9864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723168-EF55-F7D1-8D56-7D8E877E4270}"/>
              </a:ext>
            </a:extLst>
          </p:cNvPr>
          <p:cNvSpPr/>
          <p:nvPr/>
        </p:nvSpPr>
        <p:spPr>
          <a:xfrm>
            <a:off x="9932289" y="4865774"/>
            <a:ext cx="1137576" cy="427174"/>
          </a:xfrm>
          <a:prstGeom prst="rect">
            <a:avLst/>
          </a:prstGeom>
          <a:noFill/>
          <a:ln w="28575">
            <a:solidFill>
              <a:srgbClr val="F55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826B78-A8E9-E7EA-8533-AAC41485D694}"/>
              </a:ext>
            </a:extLst>
          </p:cNvPr>
          <p:cNvSpPr txBox="1"/>
          <p:nvPr/>
        </p:nvSpPr>
        <p:spPr>
          <a:xfrm>
            <a:off x="9505053" y="5776878"/>
            <a:ext cx="200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Proposed Region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660F7-AA45-4F43-6484-37DFB8801080}"/>
              </a:ext>
            </a:extLst>
          </p:cNvPr>
          <p:cNvSpPr/>
          <p:nvPr/>
        </p:nvSpPr>
        <p:spPr>
          <a:xfrm>
            <a:off x="4536740" y="4486585"/>
            <a:ext cx="6999563" cy="178920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F91956-8261-0455-0FEA-683D1A6227F0}"/>
              </a:ext>
            </a:extLst>
          </p:cNvPr>
          <p:cNvSpPr txBox="1"/>
          <p:nvPr/>
        </p:nvSpPr>
        <p:spPr>
          <a:xfrm>
            <a:off x="4811751" y="4883442"/>
            <a:ext cx="1257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</a:t>
            </a:r>
            <a:b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Proposal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088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0F425540-F397-2445-4EE4-8D09F0578412}"/>
              </a:ext>
            </a:extLst>
          </p:cNvPr>
          <p:cNvSpPr/>
          <p:nvPr/>
        </p:nvSpPr>
        <p:spPr>
          <a:xfrm>
            <a:off x="4940388" y="4809929"/>
            <a:ext cx="1020203" cy="9864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290085"/>
            <a:ext cx="7133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Two-stage Detector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9DEAE-1145-FE6C-3193-8386B97D062C}"/>
              </a:ext>
            </a:extLst>
          </p:cNvPr>
          <p:cNvSpPr txBox="1"/>
          <p:nvPr/>
        </p:nvSpPr>
        <p:spPr>
          <a:xfrm>
            <a:off x="447891" y="1801577"/>
            <a:ext cx="9905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Region Proposal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“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물체가 있을 것 같은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영역을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찾아내는 알고리즘</a:t>
            </a:r>
          </a:p>
        </p:txBody>
      </p:sp>
      <p:sp>
        <p:nvSpPr>
          <p:cNvPr id="28" name="사다리꼴[T] 27">
            <a:extLst>
              <a:ext uri="{FF2B5EF4-FFF2-40B4-BE49-F238E27FC236}">
                <a16:creationId xmlns:a16="http://schemas.microsoft.com/office/drawing/2014/main" id="{AF1C6175-6D82-539D-9B82-F747489E082C}"/>
              </a:ext>
            </a:extLst>
          </p:cNvPr>
          <p:cNvSpPr/>
          <p:nvPr/>
        </p:nvSpPr>
        <p:spPr>
          <a:xfrm rot="5400000">
            <a:off x="2656498" y="2431857"/>
            <a:ext cx="1119534" cy="1127249"/>
          </a:xfrm>
          <a:prstGeom prst="trapezoid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52ED4380-F3A0-860F-5915-7F004679A440}"/>
              </a:ext>
            </a:extLst>
          </p:cNvPr>
          <p:cNvSpPr/>
          <p:nvPr/>
        </p:nvSpPr>
        <p:spPr>
          <a:xfrm>
            <a:off x="3897176" y="2760704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89127D-1A60-8EC8-4C43-0F859B148F8F}"/>
              </a:ext>
            </a:extLst>
          </p:cNvPr>
          <p:cNvSpPr/>
          <p:nvPr/>
        </p:nvSpPr>
        <p:spPr>
          <a:xfrm>
            <a:off x="4600079" y="2400481"/>
            <a:ext cx="245327" cy="140721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22BE62-5E15-CCCD-DB64-39689811E5AB}"/>
              </a:ext>
            </a:extLst>
          </p:cNvPr>
          <p:cNvSpPr/>
          <p:nvPr/>
        </p:nvSpPr>
        <p:spPr>
          <a:xfrm>
            <a:off x="4940389" y="2400481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5845AB0-3147-B146-CCA2-3E6D52FE97C2}"/>
              </a:ext>
            </a:extLst>
          </p:cNvPr>
          <p:cNvSpPr/>
          <p:nvPr/>
        </p:nvSpPr>
        <p:spPr>
          <a:xfrm>
            <a:off x="4940389" y="3133454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732FB-0EE0-AA28-2CD6-DB3CE1CC9615}"/>
              </a:ext>
            </a:extLst>
          </p:cNvPr>
          <p:cNvSpPr txBox="1"/>
          <p:nvPr/>
        </p:nvSpPr>
        <p:spPr>
          <a:xfrm>
            <a:off x="5218773" y="2424521"/>
            <a:ext cx="168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Classification: Object O/X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510DE-E6F3-5BFD-C94E-4B935AC37B74}"/>
              </a:ext>
            </a:extLst>
          </p:cNvPr>
          <p:cNvSpPr txBox="1"/>
          <p:nvPr/>
        </p:nvSpPr>
        <p:spPr>
          <a:xfrm>
            <a:off x="5218773" y="3161360"/>
            <a:ext cx="1683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 Regression</a:t>
            </a:r>
            <a:endParaRPr lang="ko-KR" altLang="en-US" dirty="0"/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78AD04FB-4969-EF0E-96E8-F2B0517D223F}"/>
              </a:ext>
            </a:extLst>
          </p:cNvPr>
          <p:cNvSpPr/>
          <p:nvPr/>
        </p:nvSpPr>
        <p:spPr>
          <a:xfrm>
            <a:off x="6772045" y="2760704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0C52E3-14C2-F99A-F2EA-17165A516044}"/>
              </a:ext>
            </a:extLst>
          </p:cNvPr>
          <p:cNvSpPr/>
          <p:nvPr/>
        </p:nvSpPr>
        <p:spPr>
          <a:xfrm>
            <a:off x="7499940" y="2491262"/>
            <a:ext cx="585617" cy="98646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723168-EF55-F7D1-8D56-7D8E877E4270}"/>
              </a:ext>
            </a:extLst>
          </p:cNvPr>
          <p:cNvSpPr/>
          <p:nvPr/>
        </p:nvSpPr>
        <p:spPr>
          <a:xfrm>
            <a:off x="7635141" y="2643663"/>
            <a:ext cx="1180640" cy="427174"/>
          </a:xfrm>
          <a:prstGeom prst="rect">
            <a:avLst/>
          </a:prstGeom>
          <a:noFill/>
          <a:ln w="28575">
            <a:solidFill>
              <a:srgbClr val="F55261">
                <a:alpha val="86667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826B78-A8E9-E7EA-8533-AAC41485D694}"/>
              </a:ext>
            </a:extLst>
          </p:cNvPr>
          <p:cNvSpPr txBox="1"/>
          <p:nvPr/>
        </p:nvSpPr>
        <p:spPr>
          <a:xfrm>
            <a:off x="7163301" y="3554767"/>
            <a:ext cx="200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Proposed Region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660F7-AA45-4F43-6484-37DFB8801080}"/>
              </a:ext>
            </a:extLst>
          </p:cNvPr>
          <p:cNvSpPr/>
          <p:nvPr/>
        </p:nvSpPr>
        <p:spPr>
          <a:xfrm>
            <a:off x="629498" y="2264474"/>
            <a:ext cx="8736151" cy="178920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BE3E3848-70FF-F5A0-8CD2-FEDD29EE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7" y="2453369"/>
            <a:ext cx="1127249" cy="112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025C08-3E9A-C496-9144-8652CAA7FBC0}"/>
              </a:ext>
            </a:extLst>
          </p:cNvPr>
          <p:cNvSpPr txBox="1"/>
          <p:nvPr/>
        </p:nvSpPr>
        <p:spPr>
          <a:xfrm>
            <a:off x="965682" y="3584847"/>
            <a:ext cx="869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Input</a:t>
            </a:r>
            <a:endParaRPr lang="ko-KR" altLang="en-US" dirty="0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DC6AB99F-2CA0-3C40-DB7D-A66DC1129218}"/>
              </a:ext>
            </a:extLst>
          </p:cNvPr>
          <p:cNvSpPr/>
          <p:nvPr/>
        </p:nvSpPr>
        <p:spPr>
          <a:xfrm>
            <a:off x="2001305" y="2760704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5F5A7-9241-7EF6-6882-46FF43E9196A}"/>
              </a:ext>
            </a:extLst>
          </p:cNvPr>
          <p:cNvSpPr txBox="1"/>
          <p:nvPr/>
        </p:nvSpPr>
        <p:spPr>
          <a:xfrm>
            <a:off x="2681905" y="2661331"/>
            <a:ext cx="1134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</a:t>
            </a:r>
            <a:b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Proposal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FDA04-5459-800C-1F35-E11B43182DAA}"/>
              </a:ext>
            </a:extLst>
          </p:cNvPr>
          <p:cNvSpPr txBox="1"/>
          <p:nvPr/>
        </p:nvSpPr>
        <p:spPr>
          <a:xfrm>
            <a:off x="447891" y="4221750"/>
            <a:ext cx="9083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Classification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물체 판별</a:t>
            </a:r>
          </a:p>
        </p:txBody>
      </p:sp>
      <p:sp>
        <p:nvSpPr>
          <p:cNvPr id="19" name="사다리꼴[T] 18">
            <a:extLst>
              <a:ext uri="{FF2B5EF4-FFF2-40B4-BE49-F238E27FC236}">
                <a16:creationId xmlns:a16="http://schemas.microsoft.com/office/drawing/2014/main" id="{5F6E1F48-921C-D3E5-D043-04B16F749A54}"/>
              </a:ext>
            </a:extLst>
          </p:cNvPr>
          <p:cNvSpPr/>
          <p:nvPr/>
        </p:nvSpPr>
        <p:spPr>
          <a:xfrm rot="5400000">
            <a:off x="2656497" y="4809270"/>
            <a:ext cx="1119534" cy="1127249"/>
          </a:xfrm>
          <a:prstGeom prst="trapezoid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9AF9A4D8-6CEF-C29F-EB25-3CD6B170E584}"/>
              </a:ext>
            </a:extLst>
          </p:cNvPr>
          <p:cNvSpPr/>
          <p:nvPr/>
        </p:nvSpPr>
        <p:spPr>
          <a:xfrm>
            <a:off x="3897175" y="5138117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CC90B4-253F-4D37-CAB9-4F4D5E12B72F}"/>
              </a:ext>
            </a:extLst>
          </p:cNvPr>
          <p:cNvSpPr/>
          <p:nvPr/>
        </p:nvSpPr>
        <p:spPr>
          <a:xfrm>
            <a:off x="4528661" y="5157109"/>
            <a:ext cx="1020203" cy="9864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E6750D-C350-D3BF-6097-F6502B4A9849}"/>
              </a:ext>
            </a:extLst>
          </p:cNvPr>
          <p:cNvSpPr/>
          <p:nvPr/>
        </p:nvSpPr>
        <p:spPr>
          <a:xfrm rot="5400000">
            <a:off x="6582623" y="5336712"/>
            <a:ext cx="1308850" cy="13362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E72818-C3A9-4C7E-6D5D-C2D51D9772DA}"/>
              </a:ext>
            </a:extLst>
          </p:cNvPr>
          <p:cNvSpPr txBox="1"/>
          <p:nvPr/>
        </p:nvSpPr>
        <p:spPr>
          <a:xfrm>
            <a:off x="4447482" y="6162559"/>
            <a:ext cx="1613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Maps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972BC9-0326-CC28-52AE-9754BF9B2B8E}"/>
              </a:ext>
            </a:extLst>
          </p:cNvPr>
          <p:cNvSpPr/>
          <p:nvPr/>
        </p:nvSpPr>
        <p:spPr>
          <a:xfrm>
            <a:off x="629498" y="4641886"/>
            <a:ext cx="5564826" cy="1905905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9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CA66AF2C-1B67-5C09-4642-1375B2AB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6" y="4830782"/>
            <a:ext cx="1127249" cy="112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FECD02E-495A-E1D5-8398-E5A3DDA689D1}"/>
              </a:ext>
            </a:extLst>
          </p:cNvPr>
          <p:cNvSpPr txBox="1"/>
          <p:nvPr/>
        </p:nvSpPr>
        <p:spPr>
          <a:xfrm>
            <a:off x="965681" y="5962260"/>
            <a:ext cx="869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Input</a:t>
            </a:r>
            <a:endParaRPr lang="ko-KR" altLang="en-US" dirty="0"/>
          </a:p>
        </p:txBody>
      </p: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C21629FF-F6A9-DFB4-A4AD-248B6059C420}"/>
              </a:ext>
            </a:extLst>
          </p:cNvPr>
          <p:cNvSpPr/>
          <p:nvPr/>
        </p:nvSpPr>
        <p:spPr>
          <a:xfrm>
            <a:off x="2001304" y="5138117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E20992-8A6E-6D96-AA28-93D8901D3037}"/>
              </a:ext>
            </a:extLst>
          </p:cNvPr>
          <p:cNvSpPr txBox="1"/>
          <p:nvPr/>
        </p:nvSpPr>
        <p:spPr>
          <a:xfrm>
            <a:off x="2499086" y="5215015"/>
            <a:ext cx="1674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Classification</a:t>
            </a:r>
            <a:endParaRPr lang="ko-KR" altLang="en-US" sz="1600" b="1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1BAD9BE-9621-46F7-8F13-C052021C32F4}"/>
              </a:ext>
            </a:extLst>
          </p:cNvPr>
          <p:cNvSpPr/>
          <p:nvPr/>
        </p:nvSpPr>
        <p:spPr>
          <a:xfrm>
            <a:off x="4738237" y="5438959"/>
            <a:ext cx="323970" cy="530552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812952-D813-7B6F-855B-E3CAA67552BE}"/>
              </a:ext>
            </a:extLst>
          </p:cNvPr>
          <p:cNvSpPr/>
          <p:nvPr/>
        </p:nvSpPr>
        <p:spPr>
          <a:xfrm>
            <a:off x="4873437" y="5591360"/>
            <a:ext cx="532342" cy="229747"/>
          </a:xfrm>
          <a:prstGeom prst="rect">
            <a:avLst/>
          </a:prstGeom>
          <a:noFill/>
          <a:ln w="28575">
            <a:solidFill>
              <a:srgbClr val="F55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FA3805-F1BE-8705-5927-6516738B8641}"/>
              </a:ext>
            </a:extLst>
          </p:cNvPr>
          <p:cNvSpPr txBox="1"/>
          <p:nvPr/>
        </p:nvSpPr>
        <p:spPr>
          <a:xfrm rot="19635765">
            <a:off x="5547643" y="5250902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878D0113-CBF4-87BE-F40E-AF77A257DF69}"/>
              </a:ext>
            </a:extLst>
          </p:cNvPr>
          <p:cNvSpPr/>
          <p:nvPr/>
        </p:nvSpPr>
        <p:spPr>
          <a:xfrm rot="8528679">
            <a:off x="5821676" y="4047134"/>
            <a:ext cx="1488263" cy="462641"/>
          </a:xfrm>
          <a:prstGeom prst="rightArrow">
            <a:avLst>
              <a:gd name="adj1" fmla="val 52111"/>
              <a:gd name="adj2" fmla="val 50000"/>
            </a:avLst>
          </a:prstGeom>
          <a:noFill/>
          <a:ln w="38100">
            <a:solidFill>
              <a:srgbClr val="F552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B35827B2-AADF-3927-8735-0FA93A0B447C}"/>
              </a:ext>
            </a:extLst>
          </p:cNvPr>
          <p:cNvSpPr/>
          <p:nvPr/>
        </p:nvSpPr>
        <p:spPr>
          <a:xfrm>
            <a:off x="6416554" y="5138117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BCC1B9-01FA-2EF7-4B11-C5C63E9641F6}"/>
              </a:ext>
            </a:extLst>
          </p:cNvPr>
          <p:cNvSpPr txBox="1"/>
          <p:nvPr/>
        </p:nvSpPr>
        <p:spPr>
          <a:xfrm>
            <a:off x="6686822" y="6162559"/>
            <a:ext cx="1241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FC Layers</a:t>
            </a:r>
            <a:endParaRPr lang="ko-KR" altLang="en-US" dirty="0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C937C457-7B8E-B960-AFC0-642CA3F77B4F}"/>
              </a:ext>
            </a:extLst>
          </p:cNvPr>
          <p:cNvSpPr/>
          <p:nvPr/>
        </p:nvSpPr>
        <p:spPr>
          <a:xfrm>
            <a:off x="7532811" y="5143729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A1EE95B-850F-7C2A-8289-F2B0C1AB40D6}"/>
              </a:ext>
            </a:extLst>
          </p:cNvPr>
          <p:cNvSpPr/>
          <p:nvPr/>
        </p:nvSpPr>
        <p:spPr>
          <a:xfrm>
            <a:off x="8289025" y="4363910"/>
            <a:ext cx="2780839" cy="211800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3999A52-E06D-FC96-DE44-9BD4514DB7BC}"/>
              </a:ext>
            </a:extLst>
          </p:cNvPr>
          <p:cNvSpPr/>
          <p:nvPr/>
        </p:nvSpPr>
        <p:spPr>
          <a:xfrm>
            <a:off x="8573787" y="4777215"/>
            <a:ext cx="245327" cy="140721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20" name="직사각형 5119">
            <a:extLst>
              <a:ext uri="{FF2B5EF4-FFF2-40B4-BE49-F238E27FC236}">
                <a16:creationId xmlns:a16="http://schemas.microsoft.com/office/drawing/2014/main" id="{90BEBA29-070D-F3EC-F910-B4C822F74D10}"/>
              </a:ext>
            </a:extLst>
          </p:cNvPr>
          <p:cNvSpPr/>
          <p:nvPr/>
        </p:nvSpPr>
        <p:spPr>
          <a:xfrm>
            <a:off x="8914097" y="4777215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21" name="직사각형 5120">
            <a:extLst>
              <a:ext uri="{FF2B5EF4-FFF2-40B4-BE49-F238E27FC236}">
                <a16:creationId xmlns:a16="http://schemas.microsoft.com/office/drawing/2014/main" id="{64B00016-F399-AA16-01C8-702FF9C41384}"/>
              </a:ext>
            </a:extLst>
          </p:cNvPr>
          <p:cNvSpPr/>
          <p:nvPr/>
        </p:nvSpPr>
        <p:spPr>
          <a:xfrm>
            <a:off x="8914097" y="5510188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23" name="TextBox 5122">
            <a:extLst>
              <a:ext uri="{FF2B5EF4-FFF2-40B4-BE49-F238E27FC236}">
                <a16:creationId xmlns:a16="http://schemas.microsoft.com/office/drawing/2014/main" id="{BD9FE145-047C-F1E4-F216-7F44EF15B4FD}"/>
              </a:ext>
            </a:extLst>
          </p:cNvPr>
          <p:cNvSpPr txBox="1"/>
          <p:nvPr/>
        </p:nvSpPr>
        <p:spPr>
          <a:xfrm>
            <a:off x="9159009" y="4791167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Multi-Class Classification</a:t>
            </a:r>
            <a:endParaRPr lang="ko-KR" altLang="en-US" dirty="0"/>
          </a:p>
        </p:txBody>
      </p:sp>
      <p:sp>
        <p:nvSpPr>
          <p:cNvPr id="5125" name="TextBox 5124">
            <a:extLst>
              <a:ext uri="{FF2B5EF4-FFF2-40B4-BE49-F238E27FC236}">
                <a16:creationId xmlns:a16="http://schemas.microsoft.com/office/drawing/2014/main" id="{4A64C81E-2DB1-2286-A053-6DDD86E73772}"/>
              </a:ext>
            </a:extLst>
          </p:cNvPr>
          <p:cNvSpPr txBox="1"/>
          <p:nvPr/>
        </p:nvSpPr>
        <p:spPr>
          <a:xfrm>
            <a:off x="9159009" y="5524140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</a:p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Regression </a:t>
            </a:r>
            <a:endParaRPr lang="ko-KR" altLang="en-US" dirty="0"/>
          </a:p>
        </p:txBody>
      </p:sp>
      <p:sp>
        <p:nvSpPr>
          <p:cNvPr id="5127" name="TextBox 5126">
            <a:extLst>
              <a:ext uri="{FF2B5EF4-FFF2-40B4-BE49-F238E27FC236}">
                <a16:creationId xmlns:a16="http://schemas.microsoft.com/office/drawing/2014/main" id="{CD0D5334-266F-1361-D30F-F10C9AB06FBF}"/>
              </a:ext>
            </a:extLst>
          </p:cNvPr>
          <p:cNvSpPr txBox="1"/>
          <p:nvPr/>
        </p:nvSpPr>
        <p:spPr>
          <a:xfrm>
            <a:off x="8269316" y="4401396"/>
            <a:ext cx="3010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For each proposed region</a:t>
            </a:r>
            <a:endParaRPr lang="ko-KR" altLang="en-US" sz="1400" dirty="0"/>
          </a:p>
        </p:txBody>
      </p:sp>
      <p:sp>
        <p:nvSpPr>
          <p:cNvPr id="5129" name="TextBox 5128">
            <a:extLst>
              <a:ext uri="{FF2B5EF4-FFF2-40B4-BE49-F238E27FC236}">
                <a16:creationId xmlns:a16="http://schemas.microsoft.com/office/drawing/2014/main" id="{73B93DC3-12E1-C1C1-3B60-6770C4DD4664}"/>
              </a:ext>
            </a:extLst>
          </p:cNvPr>
          <p:cNvSpPr txBox="1"/>
          <p:nvPr/>
        </p:nvSpPr>
        <p:spPr>
          <a:xfrm>
            <a:off x="8610601" y="6590670"/>
            <a:ext cx="35814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://</a:t>
            </a:r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youtu.be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/O78V3kwBRBk?si=lGNIzdY1fAkQWIhH</a:t>
            </a:r>
          </a:p>
        </p:txBody>
      </p:sp>
    </p:spTree>
    <p:extLst>
      <p:ext uri="{BB962C8B-B14F-4D97-AF65-F5344CB8AC3E}">
        <p14:creationId xmlns:p14="http://schemas.microsoft.com/office/powerpoint/2010/main" val="725948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290085"/>
            <a:ext cx="7133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One-stage Detector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07D2-19DE-B639-3BE4-333B5AEA8BC3}"/>
              </a:ext>
            </a:extLst>
          </p:cNvPr>
          <p:cNvSpPr txBox="1"/>
          <p:nvPr/>
        </p:nvSpPr>
        <p:spPr>
          <a:xfrm>
            <a:off x="516359" y="1830843"/>
            <a:ext cx="6999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One-stage Detector : Localization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과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Classification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 동시에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!</a:t>
            </a:r>
            <a:endParaRPr lang="ko-KR" altLang="en-US" dirty="0"/>
          </a:p>
        </p:txBody>
      </p:sp>
      <p:pic>
        <p:nvPicPr>
          <p:cNvPr id="2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70E99EC8-E00E-3619-7E2F-49A8316F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74" y="3054758"/>
            <a:ext cx="1392062" cy="13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99E65F-F407-D2ED-1856-7C8A943CC8F6}"/>
              </a:ext>
            </a:extLst>
          </p:cNvPr>
          <p:cNvSpPr txBox="1"/>
          <p:nvPr/>
        </p:nvSpPr>
        <p:spPr>
          <a:xfrm>
            <a:off x="1533292" y="4446820"/>
            <a:ext cx="808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Input</a:t>
            </a:r>
            <a:endParaRPr lang="ko-KR" altLang="en-US" dirty="0"/>
          </a:p>
        </p:txBody>
      </p:sp>
      <p:sp>
        <p:nvSpPr>
          <p:cNvPr id="8" name="사다리꼴[T] 7">
            <a:extLst>
              <a:ext uri="{FF2B5EF4-FFF2-40B4-BE49-F238E27FC236}">
                <a16:creationId xmlns:a16="http://schemas.microsoft.com/office/drawing/2014/main" id="{89A3C2CD-ACD3-3431-230E-DF207BB33873}"/>
              </a:ext>
            </a:extLst>
          </p:cNvPr>
          <p:cNvSpPr/>
          <p:nvPr/>
        </p:nvSpPr>
        <p:spPr>
          <a:xfrm rot="5400000">
            <a:off x="3894467" y="2866566"/>
            <a:ext cx="1119534" cy="1685184"/>
          </a:xfrm>
          <a:prstGeom prst="trapezoid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0983766B-09F6-750F-05D6-3B0AEBAB1F0A}"/>
              </a:ext>
            </a:extLst>
          </p:cNvPr>
          <p:cNvSpPr/>
          <p:nvPr/>
        </p:nvSpPr>
        <p:spPr>
          <a:xfrm>
            <a:off x="2815341" y="3474380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091B0-83A6-C438-1D34-A005F3F4797D}"/>
              </a:ext>
            </a:extLst>
          </p:cNvPr>
          <p:cNvSpPr txBox="1"/>
          <p:nvPr/>
        </p:nvSpPr>
        <p:spPr>
          <a:xfrm>
            <a:off x="3732209" y="3496011"/>
            <a:ext cx="1510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Conv Layers</a:t>
            </a:r>
            <a:endParaRPr lang="ko-KR" altLang="en-US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CABB141-3AD7-F74D-09D5-1D608BB34CAB}"/>
              </a:ext>
            </a:extLst>
          </p:cNvPr>
          <p:cNvSpPr/>
          <p:nvPr/>
        </p:nvSpPr>
        <p:spPr>
          <a:xfrm>
            <a:off x="5591998" y="3463229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D1873053-3BFB-A7C0-095D-99E3BD6F1DFA}"/>
              </a:ext>
            </a:extLst>
          </p:cNvPr>
          <p:cNvSpPr/>
          <p:nvPr/>
        </p:nvSpPr>
        <p:spPr>
          <a:xfrm>
            <a:off x="6799702" y="2953229"/>
            <a:ext cx="1001243" cy="1181056"/>
          </a:xfrm>
          <a:prstGeom prst="cube">
            <a:avLst>
              <a:gd name="adj" fmla="val 940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76882398-3E68-0D24-D766-09D31A40A694}"/>
              </a:ext>
            </a:extLst>
          </p:cNvPr>
          <p:cNvSpPr/>
          <p:nvPr/>
        </p:nvSpPr>
        <p:spPr>
          <a:xfrm>
            <a:off x="6354838" y="3585691"/>
            <a:ext cx="1001243" cy="1181056"/>
          </a:xfrm>
          <a:prstGeom prst="cube">
            <a:avLst>
              <a:gd name="adj" fmla="val 940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13E66-F0C7-0A2F-30B3-E16EAA893696}"/>
              </a:ext>
            </a:extLst>
          </p:cNvPr>
          <p:cNvSpPr txBox="1"/>
          <p:nvPr/>
        </p:nvSpPr>
        <p:spPr>
          <a:xfrm>
            <a:off x="6457731" y="4876859"/>
            <a:ext cx="168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Maps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9655CC-9AAF-C238-5770-97BAB3B4C04B}"/>
              </a:ext>
            </a:extLst>
          </p:cNvPr>
          <p:cNvSpPr txBox="1"/>
          <p:nvPr/>
        </p:nvSpPr>
        <p:spPr>
          <a:xfrm rot="19577790">
            <a:off x="7322014" y="3626749"/>
            <a:ext cx="41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E095A8-EA82-0BA1-E5C0-D804585FD1CB}"/>
              </a:ext>
            </a:extLst>
          </p:cNvPr>
          <p:cNvSpPr/>
          <p:nvPr/>
        </p:nvSpPr>
        <p:spPr>
          <a:xfrm>
            <a:off x="9101692" y="2915743"/>
            <a:ext cx="2553212" cy="211800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09F447-CCD0-F93E-BB9F-4DBE48D06081}"/>
              </a:ext>
            </a:extLst>
          </p:cNvPr>
          <p:cNvSpPr/>
          <p:nvPr/>
        </p:nvSpPr>
        <p:spPr>
          <a:xfrm>
            <a:off x="9386453" y="3329048"/>
            <a:ext cx="245327" cy="140721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7575FB9-DAA9-6842-9085-B20831459F06}"/>
              </a:ext>
            </a:extLst>
          </p:cNvPr>
          <p:cNvSpPr/>
          <p:nvPr/>
        </p:nvSpPr>
        <p:spPr>
          <a:xfrm>
            <a:off x="9726763" y="3329048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1DA51CD-0DC8-C337-92D5-F3E704CE09B6}"/>
              </a:ext>
            </a:extLst>
          </p:cNvPr>
          <p:cNvSpPr/>
          <p:nvPr/>
        </p:nvSpPr>
        <p:spPr>
          <a:xfrm>
            <a:off x="9726763" y="4062021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125998-968B-F876-A89F-720206B33D0F}"/>
              </a:ext>
            </a:extLst>
          </p:cNvPr>
          <p:cNvSpPr txBox="1"/>
          <p:nvPr/>
        </p:nvSpPr>
        <p:spPr>
          <a:xfrm>
            <a:off x="9971675" y="3343000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Multi-Class Classification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E01AF7-74D2-02D6-CC67-4D2E34C943AC}"/>
              </a:ext>
            </a:extLst>
          </p:cNvPr>
          <p:cNvSpPr txBox="1"/>
          <p:nvPr/>
        </p:nvSpPr>
        <p:spPr>
          <a:xfrm>
            <a:off x="9971675" y="4075973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</a:p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Regression 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0940D7-F92C-E3DC-77E8-F7B3597621BC}"/>
              </a:ext>
            </a:extLst>
          </p:cNvPr>
          <p:cNvSpPr txBox="1"/>
          <p:nvPr/>
        </p:nvSpPr>
        <p:spPr>
          <a:xfrm>
            <a:off x="9081982" y="2953229"/>
            <a:ext cx="3010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For each Grid Cell</a:t>
            </a:r>
            <a:endParaRPr lang="ko-KR" altLang="en-US" sz="1400" dirty="0"/>
          </a:p>
        </p:txBody>
      </p: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E47E6D46-AB7F-214D-6D36-CB8885F1F559}"/>
              </a:ext>
            </a:extLst>
          </p:cNvPr>
          <p:cNvSpPr/>
          <p:nvPr/>
        </p:nvSpPr>
        <p:spPr>
          <a:xfrm>
            <a:off x="8159982" y="3463229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C1C92C-C96C-9CA2-42A7-9C0E2B86C1E1}"/>
              </a:ext>
            </a:extLst>
          </p:cNvPr>
          <p:cNvSpPr txBox="1"/>
          <p:nvPr/>
        </p:nvSpPr>
        <p:spPr>
          <a:xfrm>
            <a:off x="3456614" y="4876859"/>
            <a:ext cx="220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Extraction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B7A97C-B21C-BABB-E007-3833A1EEF084}"/>
              </a:ext>
            </a:extLst>
          </p:cNvPr>
          <p:cNvSpPr txBox="1"/>
          <p:nvPr/>
        </p:nvSpPr>
        <p:spPr>
          <a:xfrm>
            <a:off x="8610601" y="6590670"/>
            <a:ext cx="35814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://</a:t>
            </a:r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youtu.be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/O78V3kwBRBk?si=lGNIzdY1fAkQWIhH</a:t>
            </a:r>
          </a:p>
        </p:txBody>
      </p:sp>
    </p:spTree>
    <p:extLst>
      <p:ext uri="{BB962C8B-B14F-4D97-AF65-F5344CB8AC3E}">
        <p14:creationId xmlns:p14="http://schemas.microsoft.com/office/powerpoint/2010/main" val="3201806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 Background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7133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One-stage Detector vs. Two-stage Detector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5122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50E0DF9A-B486-D48B-0797-C80E5F6D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96" y="2597395"/>
            <a:ext cx="1579486" cy="157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5516ED-3095-FB56-5C49-9431725AA479}"/>
              </a:ext>
            </a:extLst>
          </p:cNvPr>
          <p:cNvSpPr txBox="1"/>
          <p:nvPr/>
        </p:nvSpPr>
        <p:spPr>
          <a:xfrm>
            <a:off x="3338941" y="5434742"/>
            <a:ext cx="2884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Regional Proposal</a:t>
            </a: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21C7392C-EBF1-5860-72BD-6FDE28350B4C}"/>
              </a:ext>
            </a:extLst>
          </p:cNvPr>
          <p:cNvSpPr/>
          <p:nvPr/>
        </p:nvSpPr>
        <p:spPr>
          <a:xfrm>
            <a:off x="2580511" y="5509061"/>
            <a:ext cx="662793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59DEAE-1145-FE6C-3193-8386B97D062C}"/>
              </a:ext>
            </a:extLst>
          </p:cNvPr>
          <p:cNvSpPr txBox="1"/>
          <p:nvPr/>
        </p:nvSpPr>
        <p:spPr>
          <a:xfrm>
            <a:off x="1183092" y="2203169"/>
            <a:ext cx="847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Input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30748-151B-9EAB-B0CD-4EF185AD646B}"/>
              </a:ext>
            </a:extLst>
          </p:cNvPr>
          <p:cNvSpPr txBox="1"/>
          <p:nvPr/>
        </p:nvSpPr>
        <p:spPr>
          <a:xfrm>
            <a:off x="505848" y="1829526"/>
            <a:ext cx="2884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One-Stage Detector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97730-ADE5-92EB-4EB4-A80B593EE61A}"/>
              </a:ext>
            </a:extLst>
          </p:cNvPr>
          <p:cNvSpPr txBox="1"/>
          <p:nvPr/>
        </p:nvSpPr>
        <p:spPr>
          <a:xfrm>
            <a:off x="505848" y="4465884"/>
            <a:ext cx="2884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Two-Stage Detector</a:t>
            </a:r>
          </a:p>
        </p:txBody>
      </p:sp>
      <p:sp>
        <p:nvSpPr>
          <p:cNvPr id="7" name="사다리꼴[T] 6">
            <a:extLst>
              <a:ext uri="{FF2B5EF4-FFF2-40B4-BE49-F238E27FC236}">
                <a16:creationId xmlns:a16="http://schemas.microsoft.com/office/drawing/2014/main" id="{D686E92A-7779-BBC0-3F70-BDA7D13F5535}"/>
              </a:ext>
            </a:extLst>
          </p:cNvPr>
          <p:cNvSpPr/>
          <p:nvPr/>
        </p:nvSpPr>
        <p:spPr>
          <a:xfrm rot="5400000">
            <a:off x="3566698" y="4647547"/>
            <a:ext cx="1568384" cy="1943723"/>
          </a:xfrm>
          <a:prstGeom prst="trapezoid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74887-B3EB-936D-B987-EC1341CB3F7C}"/>
              </a:ext>
            </a:extLst>
          </p:cNvPr>
          <p:cNvSpPr txBox="1"/>
          <p:nvPr/>
        </p:nvSpPr>
        <p:spPr>
          <a:xfrm>
            <a:off x="6263360" y="5509061"/>
            <a:ext cx="162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Classification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ADB1490C-3766-C848-0F69-6DC0D20A7C7A}"/>
              </a:ext>
            </a:extLst>
          </p:cNvPr>
          <p:cNvSpPr/>
          <p:nvPr/>
        </p:nvSpPr>
        <p:spPr>
          <a:xfrm>
            <a:off x="5447471" y="5545048"/>
            <a:ext cx="662793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다리꼴[T] 18">
            <a:extLst>
              <a:ext uri="{FF2B5EF4-FFF2-40B4-BE49-F238E27FC236}">
                <a16:creationId xmlns:a16="http://schemas.microsoft.com/office/drawing/2014/main" id="{42E397B4-33BA-D3C1-912F-E10BC07809E2}"/>
              </a:ext>
            </a:extLst>
          </p:cNvPr>
          <p:cNvSpPr/>
          <p:nvPr/>
        </p:nvSpPr>
        <p:spPr>
          <a:xfrm rot="5400000">
            <a:off x="6301289" y="4885303"/>
            <a:ext cx="1477985" cy="1622625"/>
          </a:xfrm>
          <a:prstGeom prst="trapezoid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A5122AA9-52B1-520F-CE3A-3060D698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96" y="4925616"/>
            <a:ext cx="1579486" cy="157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70168D62-E0BE-2032-3106-D9E74A618E5A}"/>
              </a:ext>
            </a:extLst>
          </p:cNvPr>
          <p:cNvSpPr/>
          <p:nvPr/>
        </p:nvSpPr>
        <p:spPr>
          <a:xfrm>
            <a:off x="2747953" y="3069856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1415C3-ED42-5258-FADC-1116C28E8228}"/>
              </a:ext>
            </a:extLst>
          </p:cNvPr>
          <p:cNvSpPr txBox="1"/>
          <p:nvPr/>
        </p:nvSpPr>
        <p:spPr>
          <a:xfrm>
            <a:off x="3684941" y="3166130"/>
            <a:ext cx="1510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Conv Layers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F8977D-C1E3-8D15-68D9-58928F8CAE18}"/>
              </a:ext>
            </a:extLst>
          </p:cNvPr>
          <p:cNvSpPr/>
          <p:nvPr/>
        </p:nvSpPr>
        <p:spPr>
          <a:xfrm>
            <a:off x="8689099" y="2102551"/>
            <a:ext cx="2553212" cy="211800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9A4726-F59F-34B9-ED9C-83BCCEAE0F86}"/>
              </a:ext>
            </a:extLst>
          </p:cNvPr>
          <p:cNvSpPr/>
          <p:nvPr/>
        </p:nvSpPr>
        <p:spPr>
          <a:xfrm>
            <a:off x="8973860" y="2515856"/>
            <a:ext cx="245327" cy="140721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9EC977-1382-9783-4D4F-83A092DCE33E}"/>
              </a:ext>
            </a:extLst>
          </p:cNvPr>
          <p:cNvSpPr/>
          <p:nvPr/>
        </p:nvSpPr>
        <p:spPr>
          <a:xfrm>
            <a:off x="9314170" y="2515856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6C565F-1ECA-5C07-89A8-E8FF552D1267}"/>
              </a:ext>
            </a:extLst>
          </p:cNvPr>
          <p:cNvSpPr/>
          <p:nvPr/>
        </p:nvSpPr>
        <p:spPr>
          <a:xfrm>
            <a:off x="9314170" y="3248829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046C5B-AE89-5C82-862E-22A1F2113C32}"/>
              </a:ext>
            </a:extLst>
          </p:cNvPr>
          <p:cNvSpPr txBox="1"/>
          <p:nvPr/>
        </p:nvSpPr>
        <p:spPr>
          <a:xfrm>
            <a:off x="9559082" y="2529808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Multi-Class Classification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0B91B0-1B9D-3384-9279-CB6011BC901B}"/>
              </a:ext>
            </a:extLst>
          </p:cNvPr>
          <p:cNvSpPr txBox="1"/>
          <p:nvPr/>
        </p:nvSpPr>
        <p:spPr>
          <a:xfrm>
            <a:off x="9559082" y="3262781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</a:p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Regression 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93A3C-9CE9-F726-C4B7-7586F6440E73}"/>
              </a:ext>
            </a:extLst>
          </p:cNvPr>
          <p:cNvSpPr txBox="1"/>
          <p:nvPr/>
        </p:nvSpPr>
        <p:spPr>
          <a:xfrm>
            <a:off x="8669389" y="2140037"/>
            <a:ext cx="3010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For each Grid Cell</a:t>
            </a:r>
            <a:endParaRPr lang="ko-KR" altLang="en-US" sz="1400" dirty="0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7F0805BA-0197-9D34-0842-7DE7F121A3A6}"/>
              </a:ext>
            </a:extLst>
          </p:cNvPr>
          <p:cNvSpPr/>
          <p:nvPr/>
        </p:nvSpPr>
        <p:spPr>
          <a:xfrm>
            <a:off x="7044218" y="3069856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사다리꼴[T] 45">
            <a:extLst>
              <a:ext uri="{FF2B5EF4-FFF2-40B4-BE49-F238E27FC236}">
                <a16:creationId xmlns:a16="http://schemas.microsoft.com/office/drawing/2014/main" id="{0E607B10-036F-3CE4-192B-0A6D54C6E7D9}"/>
              </a:ext>
            </a:extLst>
          </p:cNvPr>
          <p:cNvSpPr/>
          <p:nvPr/>
        </p:nvSpPr>
        <p:spPr>
          <a:xfrm rot="5400000">
            <a:off x="3639221" y="2305450"/>
            <a:ext cx="1568384" cy="2088769"/>
          </a:xfrm>
          <a:prstGeom prst="trapezoid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0BF92A2-A515-98EB-F6E8-D49108729733}"/>
              </a:ext>
            </a:extLst>
          </p:cNvPr>
          <p:cNvSpPr/>
          <p:nvPr/>
        </p:nvSpPr>
        <p:spPr>
          <a:xfrm>
            <a:off x="8689099" y="4471460"/>
            <a:ext cx="2553212" cy="211800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67C2C26-039E-9B8A-EA68-094E6DFAB8ED}"/>
              </a:ext>
            </a:extLst>
          </p:cNvPr>
          <p:cNvSpPr/>
          <p:nvPr/>
        </p:nvSpPr>
        <p:spPr>
          <a:xfrm>
            <a:off x="8973860" y="4884765"/>
            <a:ext cx="245327" cy="140721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36B199-CA8E-C01C-0B68-6F0A5A40EA37}"/>
              </a:ext>
            </a:extLst>
          </p:cNvPr>
          <p:cNvSpPr/>
          <p:nvPr/>
        </p:nvSpPr>
        <p:spPr>
          <a:xfrm>
            <a:off x="9314170" y="4884765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C609F4-1630-5087-D78A-9ED7D9E35A73}"/>
              </a:ext>
            </a:extLst>
          </p:cNvPr>
          <p:cNvSpPr/>
          <p:nvPr/>
        </p:nvSpPr>
        <p:spPr>
          <a:xfrm>
            <a:off x="9314170" y="5617738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2A72ED-D276-589F-51DD-EE7FD2A95030}"/>
              </a:ext>
            </a:extLst>
          </p:cNvPr>
          <p:cNvSpPr txBox="1"/>
          <p:nvPr/>
        </p:nvSpPr>
        <p:spPr>
          <a:xfrm>
            <a:off x="9559082" y="4898717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Multi-Class Classification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F9F3F9-A754-8232-C69B-112AE4F827BB}"/>
              </a:ext>
            </a:extLst>
          </p:cNvPr>
          <p:cNvSpPr txBox="1"/>
          <p:nvPr/>
        </p:nvSpPr>
        <p:spPr>
          <a:xfrm>
            <a:off x="9559082" y="5631690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</a:p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Regression 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B0A1AC-2B8E-3D31-212F-1E70A838AAA0}"/>
              </a:ext>
            </a:extLst>
          </p:cNvPr>
          <p:cNvSpPr txBox="1"/>
          <p:nvPr/>
        </p:nvSpPr>
        <p:spPr>
          <a:xfrm>
            <a:off x="8669389" y="4508946"/>
            <a:ext cx="3010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For each proposed region</a:t>
            </a:r>
            <a:endParaRPr lang="ko-KR" altLang="en-US" sz="1400" dirty="0"/>
          </a:p>
        </p:txBody>
      </p: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421E2CD6-6D94-50B0-8251-A4483ACA6B80}"/>
              </a:ext>
            </a:extLst>
          </p:cNvPr>
          <p:cNvSpPr/>
          <p:nvPr/>
        </p:nvSpPr>
        <p:spPr>
          <a:xfrm>
            <a:off x="7981026" y="5577308"/>
            <a:ext cx="585617" cy="41259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1E3D24-3FB8-FA60-8ADA-7E51B57BCAE9}"/>
              </a:ext>
            </a:extLst>
          </p:cNvPr>
          <p:cNvSpPr txBox="1"/>
          <p:nvPr/>
        </p:nvSpPr>
        <p:spPr>
          <a:xfrm>
            <a:off x="8610601" y="6590670"/>
            <a:ext cx="35814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://</a:t>
            </a:r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youtu.be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/O78V3kwBRBk?si=lGNIzdY1fAkQWIhH</a:t>
            </a:r>
          </a:p>
        </p:txBody>
      </p:sp>
    </p:spTree>
    <p:extLst>
      <p:ext uri="{BB962C8B-B14F-4D97-AF65-F5344CB8AC3E}">
        <p14:creationId xmlns:p14="http://schemas.microsoft.com/office/powerpoint/2010/main" val="3150092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10687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2400" b="1" i="0" u="none" strike="noStrike" dirty="0">
                <a:solidFill>
                  <a:srgbClr val="4D6BCB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Regions with Convolutional Neural Networks features</a:t>
            </a:r>
            <a:endParaRPr lang="ko-KR" altLang="en-US" sz="2400" b="1" dirty="0">
              <a:solidFill>
                <a:srgbClr val="4D6BC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30748-151B-9EAB-B0CD-4EF185AD646B}"/>
              </a:ext>
            </a:extLst>
          </p:cNvPr>
          <p:cNvSpPr txBox="1"/>
          <p:nvPr/>
        </p:nvSpPr>
        <p:spPr>
          <a:xfrm>
            <a:off x="481133" y="1730670"/>
            <a:ext cx="9280703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R-CNN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이란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설정한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활용하여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object detection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수행하는 신경망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Object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Detection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최초로 적용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간단하고 확장 가능한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detection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알고리즘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0DD17B-6E30-0DC6-130F-B29EC272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44" y="3808071"/>
            <a:ext cx="7137400" cy="245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0C6E7-3F00-AE6B-0092-9D99D831BB82}"/>
              </a:ext>
            </a:extLst>
          </p:cNvPr>
          <p:cNvSpPr txBox="1"/>
          <p:nvPr/>
        </p:nvSpPr>
        <p:spPr>
          <a:xfrm>
            <a:off x="1814049" y="6288834"/>
            <a:ext cx="5757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 proposal  /  Classification &amp; </a:t>
            </a:r>
            <a:r>
              <a:rPr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Regression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88538-231F-6CA1-D947-DBFF9C2F8F79}"/>
              </a:ext>
            </a:extLst>
          </p:cNvPr>
          <p:cNvSpPr txBox="1"/>
          <p:nvPr/>
        </p:nvSpPr>
        <p:spPr>
          <a:xfrm>
            <a:off x="7415652" y="4361924"/>
            <a:ext cx="4776348" cy="1790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</a:t>
            </a:r>
            <a:r>
              <a:rPr lang="ko-KR" altLang="en-US" sz="15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가지의 모듈</a:t>
            </a:r>
            <a:endParaRPr lang="en-US" altLang="ko-KR" sz="15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category-independent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한 </a:t>
            </a: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 proposals 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생성</a:t>
            </a:r>
            <a:endParaRPr lang="en-US" altLang="ko-KR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각 </a:t>
            </a: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</a:t>
            </a: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vector</a:t>
            </a:r>
            <a:r>
              <a:rPr lang="ko-KR" altLang="en-US" sz="15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추출하는 </a:t>
            </a: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large 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classification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위한 </a:t>
            </a: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linear SVM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 Regression</a:t>
            </a:r>
          </a:p>
        </p:txBody>
      </p:sp>
    </p:spTree>
    <p:extLst>
      <p:ext uri="{BB962C8B-B14F-4D97-AF65-F5344CB8AC3E}">
        <p14:creationId xmlns:p14="http://schemas.microsoft.com/office/powerpoint/2010/main" val="3205460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10687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Process</a:t>
            </a:r>
            <a:endParaRPr lang="ko-KR" altLang="en-US" sz="2400" b="1" dirty="0">
              <a:solidFill>
                <a:srgbClr val="4D6BC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30748-151B-9EAB-B0CD-4EF185AD646B}"/>
              </a:ext>
            </a:extLst>
          </p:cNvPr>
          <p:cNvSpPr txBox="1"/>
          <p:nvPr/>
        </p:nvSpPr>
        <p:spPr>
          <a:xfrm>
            <a:off x="481134" y="1730670"/>
            <a:ext cx="7977464" cy="236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Input image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Extract region proposals</a:t>
            </a:r>
            <a:b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2000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 Proposals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추출 및 생성</a:t>
            </a:r>
            <a:b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-&gt; </a:t>
            </a:r>
            <a:r>
              <a: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Selective Search</a:t>
            </a:r>
            <a:r>
              <a:rPr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알고리즘 활용</a:t>
            </a:r>
            <a:b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이미지를 수많은 작은 영역으로 분할한 뒤 명암 차이 등의 그룹화 기준을 가지고 영역들을 합치는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bottom-up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방식의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 proposal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AB7F7431-EA35-214C-9D1F-A8B47D0F5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586"/>
          <a:stretch/>
        </p:blipFill>
        <p:spPr bwMode="auto">
          <a:xfrm>
            <a:off x="8458598" y="1730670"/>
            <a:ext cx="2994928" cy="209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FA98FB68-E0E8-494A-188D-9EC378F46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458598" y="3902710"/>
            <a:ext cx="2994928" cy="20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84325C-D234-265C-AE6B-DD4F89322C35}"/>
              </a:ext>
            </a:extLst>
          </p:cNvPr>
          <p:cNvSpPr txBox="1"/>
          <p:nvPr/>
        </p:nvSpPr>
        <p:spPr>
          <a:xfrm>
            <a:off x="4686300" y="56864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385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10687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Process</a:t>
            </a:r>
            <a:endParaRPr lang="ko-KR" altLang="en-US" sz="2400" b="1" dirty="0">
              <a:solidFill>
                <a:srgbClr val="4D6BC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30748-151B-9EAB-B0CD-4EF185AD646B}"/>
              </a:ext>
            </a:extLst>
          </p:cNvPr>
          <p:cNvSpPr txBox="1"/>
          <p:nvPr/>
        </p:nvSpPr>
        <p:spPr>
          <a:xfrm>
            <a:off x="481134" y="1730670"/>
            <a:ext cx="8620004" cy="1626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CNN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네트워크 입력 사이즈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(227*227)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에 맞게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Region Proposals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warp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CNN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으로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각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Region Proposals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features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추출</a:t>
            </a:r>
            <a:b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미리 학습된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pre-trained CNN(</a:t>
            </a: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AlexNet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사용</a:t>
            </a:r>
            <a:br>
              <a: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길이의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vector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생성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AE9DCF-16FE-8357-05E9-ABC1614A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477" y="4203640"/>
            <a:ext cx="5463546" cy="1760615"/>
          </a:xfrm>
          <a:prstGeom prst="rect">
            <a:avLst/>
          </a:prstGeom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F766C842-D8AF-60B8-F9D0-1833BC0DA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4" y="3528871"/>
            <a:ext cx="6204153" cy="311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2CB657-A7AF-3BBB-1419-B10EB95FD49B}"/>
              </a:ext>
            </a:extLst>
          </p:cNvPr>
          <p:cNvSpPr txBox="1"/>
          <p:nvPr/>
        </p:nvSpPr>
        <p:spPr>
          <a:xfrm>
            <a:off x="8266670" y="6590670"/>
            <a:ext cx="39253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https://</a:t>
            </a:r>
            <a:r>
              <a:rPr lang="en" altLang="ko-KR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velog.io</a:t>
            </a:r>
            <a:r>
              <a:rPr lang="en" altLang="ko-KR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/@woojinn8/Object-Detection-1.-R-CNN-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31312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10687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Process</a:t>
            </a:r>
            <a:endParaRPr lang="ko-KR" altLang="en-US" sz="2400" b="1" dirty="0">
              <a:solidFill>
                <a:srgbClr val="4D6BC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30748-151B-9EAB-B0CD-4EF185AD646B}"/>
              </a:ext>
            </a:extLst>
          </p:cNvPr>
          <p:cNvSpPr txBox="1"/>
          <p:nvPr/>
        </p:nvSpPr>
        <p:spPr>
          <a:xfrm>
            <a:off x="481133" y="1730670"/>
            <a:ext cx="8749363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클래스마다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linear SVM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을 적용하여 각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region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클래스 분류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(Classification)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Bounding Box Regression</a:t>
            </a:r>
            <a:b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 Proposal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제안된 이미지 영역을 실제 객체 영역에 맞도록 조정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8918" name="Picture 6">
            <a:extLst>
              <a:ext uri="{FF2B5EF4-FFF2-40B4-BE49-F238E27FC236}">
                <a16:creationId xmlns:a16="http://schemas.microsoft.com/office/drawing/2014/main" id="{95666E16-8D67-0E98-0D38-EEF9AF81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35" y="3029552"/>
            <a:ext cx="4028937" cy="360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0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0. INTRO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pic>
        <p:nvPicPr>
          <p:cNvPr id="4098" name="Picture 2" descr="딥러닝 객체 검출 용어 정리 Deep learning Object detection terminology [1]">
            <a:extLst>
              <a:ext uri="{FF2B5EF4-FFF2-40B4-BE49-F238E27FC236}">
                <a16:creationId xmlns:a16="http://schemas.microsoft.com/office/drawing/2014/main" id="{C13F27DC-4120-AC0D-E602-05AB4DFB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72" y="2047587"/>
            <a:ext cx="8294255" cy="34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83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137750DF-5EEA-B707-611D-6D47C5B1D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5" b="84736"/>
          <a:stretch/>
        </p:blipFill>
        <p:spPr bwMode="auto">
          <a:xfrm>
            <a:off x="5382247" y="1680487"/>
            <a:ext cx="4818543" cy="55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10687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Bounding</a:t>
            </a:r>
            <a:r>
              <a:rPr lang="ko-KR" altLang="en-US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Box Regression</a:t>
            </a:r>
            <a:endParaRPr lang="ko-KR" altLang="en-US" sz="2400" b="1" dirty="0">
              <a:solidFill>
                <a:srgbClr val="4D6BC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43010" name="Picture 2" descr="bounding box transformation">
            <a:extLst>
              <a:ext uri="{FF2B5EF4-FFF2-40B4-BE49-F238E27FC236}">
                <a16:creationId xmlns:a16="http://schemas.microsoft.com/office/drawing/2014/main" id="{B2810DC3-6139-43F4-DD8D-CAFB70FE8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1"/>
          <a:stretch/>
        </p:blipFill>
        <p:spPr bwMode="auto">
          <a:xfrm>
            <a:off x="1408692" y="3428329"/>
            <a:ext cx="2716029" cy="185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>
            <a:extLst>
              <a:ext uri="{FF2B5EF4-FFF2-40B4-BE49-F238E27FC236}">
                <a16:creationId xmlns:a16="http://schemas.microsoft.com/office/drawing/2014/main" id="{81F3A53B-87E1-B40F-DB16-E4573FC4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24" y="2332854"/>
            <a:ext cx="6301076" cy="404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EC1C8-67B2-6879-1183-D342616308B5}"/>
              </a:ext>
            </a:extLst>
          </p:cNvPr>
          <p:cNvSpPr txBox="1"/>
          <p:nvPr/>
        </p:nvSpPr>
        <p:spPr>
          <a:xfrm>
            <a:off x="480689" y="1733502"/>
            <a:ext cx="6098458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실제 위치 </a:t>
            </a:r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G (Ground Truth Box)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제안된 영역</a:t>
            </a:r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P (Predicted Box)</a:t>
            </a:r>
          </a:p>
        </p:txBody>
      </p:sp>
    </p:spTree>
    <p:extLst>
      <p:ext uri="{BB962C8B-B14F-4D97-AF65-F5344CB8AC3E}">
        <p14:creationId xmlns:p14="http://schemas.microsoft.com/office/powerpoint/2010/main" val="3056202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10687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Bounding</a:t>
            </a:r>
            <a:r>
              <a:rPr lang="ko-KR" altLang="en-US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Box Regression</a:t>
            </a:r>
            <a:endParaRPr lang="ko-KR" altLang="en-US" sz="2400" b="1" dirty="0">
              <a:solidFill>
                <a:srgbClr val="4D6BC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B30748-151B-9EAB-B0CD-4EF185AD646B}"/>
                  </a:ext>
                </a:extLst>
              </p:cNvPr>
              <p:cNvSpPr txBox="1"/>
              <p:nvPr/>
            </p:nvSpPr>
            <p:spPr>
              <a:xfrm>
                <a:off x="481133" y="1730670"/>
                <a:ext cx="11180886" cy="918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Predicted Box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가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Ground Truth Box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와 유사하도록 학습시키는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transformation 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함수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=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NanumSquareOTF Bold" panose="020B0600000101010101" pitchFamily="34" charset="-127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NanumSquareOTF Bold" panose="020B0600000101010101" pitchFamily="34" charset="-127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)</m:t>
                    </m:r>
                  </m:oMath>
                </a14:m>
                <a:endParaRPr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B30748-151B-9EAB-B0CD-4EF185AD6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33" y="1730670"/>
                <a:ext cx="11180886" cy="918906"/>
              </a:xfrm>
              <a:prstGeom prst="rect">
                <a:avLst/>
              </a:prstGeom>
              <a:blipFill>
                <a:blip r:embed="rId4"/>
                <a:stretch>
                  <a:fillRect l="-113" b="-54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916" name="Picture 4">
            <a:extLst>
              <a:ext uri="{FF2B5EF4-FFF2-40B4-BE49-F238E27FC236}">
                <a16:creationId xmlns:a16="http://schemas.microsoft.com/office/drawing/2014/main" id="{4BDB1D8F-375B-D273-27EC-511BB21EC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56"/>
          <a:stretch/>
        </p:blipFill>
        <p:spPr bwMode="auto">
          <a:xfrm>
            <a:off x="1706479" y="2820327"/>
            <a:ext cx="2350202" cy="310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bounding box transformation">
            <a:extLst>
              <a:ext uri="{FF2B5EF4-FFF2-40B4-BE49-F238E27FC236}">
                <a16:creationId xmlns:a16="http://schemas.microsoft.com/office/drawing/2014/main" id="{B2810DC3-6139-43F4-DD8D-CAFB70FE8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1"/>
          <a:stretch/>
        </p:blipFill>
        <p:spPr bwMode="auto">
          <a:xfrm>
            <a:off x="4125312" y="3717241"/>
            <a:ext cx="2716029" cy="185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bounding box transformation">
            <a:extLst>
              <a:ext uri="{FF2B5EF4-FFF2-40B4-BE49-F238E27FC236}">
                <a16:creationId xmlns:a16="http://schemas.microsoft.com/office/drawing/2014/main" id="{80F926E7-3A2C-A548-1647-CEFAB58D4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91" y="2923563"/>
            <a:ext cx="5481480" cy="83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BABE5A23-7CC1-B70B-3F6A-4AEF15C40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23"/>
          <a:stretch/>
        </p:blipFill>
        <p:spPr bwMode="auto">
          <a:xfrm>
            <a:off x="7063520" y="3738943"/>
            <a:ext cx="2830324" cy="19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45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10687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Limitation</a:t>
            </a:r>
            <a:endParaRPr lang="ko-KR" altLang="en-US" sz="2400" b="1" dirty="0">
              <a:solidFill>
                <a:srgbClr val="4D6BC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30748-151B-9EAB-B0CD-4EF185AD646B}"/>
              </a:ext>
            </a:extLst>
          </p:cNvPr>
          <p:cNvSpPr txBox="1"/>
          <p:nvPr/>
        </p:nvSpPr>
        <p:spPr>
          <a:xfrm>
            <a:off x="481133" y="1730670"/>
            <a:ext cx="8749363" cy="2272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2000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대해 모두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 Network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통과시켜야 함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selective search – CPU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각각의 결과에 대해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별로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SVM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연산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end-to-end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모델이 아닌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multi-pipeline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=&gt;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속도 문제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=&gt; SPP-Net, Fast/Faster R-CNN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D2767593-297F-9188-F719-9531FBC2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31" y="2531098"/>
            <a:ext cx="5681240" cy="28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401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EBC19A25-ADFC-BCAE-1909-EA3ADE1E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920" y="4587956"/>
            <a:ext cx="2497018" cy="2497018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10687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Fast R-CNN (~x160 faster)</a:t>
            </a:r>
            <a:endParaRPr lang="ko-KR" altLang="en-US" sz="2400" b="1" dirty="0">
              <a:solidFill>
                <a:srgbClr val="4D6BC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30748-151B-9EAB-B0CD-4EF185AD646B}"/>
              </a:ext>
            </a:extLst>
          </p:cNvPr>
          <p:cNvSpPr txBox="1"/>
          <p:nvPr/>
        </p:nvSpPr>
        <p:spPr>
          <a:xfrm>
            <a:off x="481133" y="1730670"/>
            <a:ext cx="9158626" cy="1945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전체 이미지가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input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입력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map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추출 후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 Proposal =&gt; </a:t>
            </a: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RoI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RoI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Pooling layer [Region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들을 고정된 크기로 변환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Fully Connected layer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Softmax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Classification &amp; Bounding Box Regression</a:t>
            </a:r>
          </a:p>
        </p:txBody>
      </p:sp>
      <p:pic>
        <p:nvPicPr>
          <p:cNvPr id="4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73F77663-EBD9-EF24-2876-3B966DBBF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88" y="4587956"/>
            <a:ext cx="2497018" cy="2497018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정육면체 6">
            <a:extLst>
              <a:ext uri="{FF2B5EF4-FFF2-40B4-BE49-F238E27FC236}">
                <a16:creationId xmlns:a16="http://schemas.microsoft.com/office/drawing/2014/main" id="{E7D57ED1-8494-9E92-2E04-8EF9D2DA7131}"/>
              </a:ext>
            </a:extLst>
          </p:cNvPr>
          <p:cNvSpPr/>
          <p:nvPr/>
        </p:nvSpPr>
        <p:spPr>
          <a:xfrm>
            <a:off x="7179075" y="4771271"/>
            <a:ext cx="1893217" cy="1343880"/>
          </a:xfrm>
          <a:prstGeom prst="cube">
            <a:avLst/>
          </a:prstGeom>
          <a:solidFill>
            <a:schemeClr val="bg2">
              <a:lumMod val="90000"/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F7CEB-00D2-82F3-24E1-0F138654CAED}"/>
              </a:ext>
            </a:extLst>
          </p:cNvPr>
          <p:cNvSpPr txBox="1"/>
          <p:nvPr/>
        </p:nvSpPr>
        <p:spPr>
          <a:xfrm>
            <a:off x="7705498" y="538753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</a:t>
            </a:r>
            <a:endParaRPr kumimoji="1"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F91896-7514-1DFC-A0D6-173D170623C9}"/>
              </a:ext>
            </a:extLst>
          </p:cNvPr>
          <p:cNvSpPr/>
          <p:nvPr/>
        </p:nvSpPr>
        <p:spPr>
          <a:xfrm>
            <a:off x="6572686" y="2960513"/>
            <a:ext cx="2497017" cy="2415039"/>
          </a:xfrm>
          <a:prstGeom prst="rect">
            <a:avLst/>
          </a:prstGeom>
          <a:solidFill>
            <a:schemeClr val="accent6">
              <a:lumMod val="60000"/>
              <a:lumOff val="40000"/>
              <a:alpha val="55000"/>
            </a:scheme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7CD72F-3835-E5B6-D729-D62640F8311E}"/>
              </a:ext>
            </a:extLst>
          </p:cNvPr>
          <p:cNvSpPr/>
          <p:nvPr/>
        </p:nvSpPr>
        <p:spPr>
          <a:xfrm>
            <a:off x="6729797" y="3747101"/>
            <a:ext cx="1249294" cy="744254"/>
          </a:xfrm>
          <a:prstGeom prst="rect">
            <a:avLst/>
          </a:prstGeom>
          <a:solidFill>
            <a:schemeClr val="accent6">
              <a:lumMod val="60000"/>
              <a:lumOff val="40000"/>
              <a:alpha val="55000"/>
            </a:scheme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9B8239-1215-9A43-72B9-9163DE77AB20}"/>
              </a:ext>
            </a:extLst>
          </p:cNvPr>
          <p:cNvSpPr/>
          <p:nvPr/>
        </p:nvSpPr>
        <p:spPr>
          <a:xfrm>
            <a:off x="7726333" y="4076636"/>
            <a:ext cx="816761" cy="567500"/>
          </a:xfrm>
          <a:prstGeom prst="rect">
            <a:avLst/>
          </a:prstGeom>
          <a:solidFill>
            <a:schemeClr val="accent6">
              <a:lumMod val="60000"/>
              <a:lumOff val="40000"/>
              <a:alpha val="55000"/>
            </a:scheme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7DC947-3238-5EF1-F59F-8514E62E25F7}"/>
              </a:ext>
            </a:extLst>
          </p:cNvPr>
          <p:cNvSpPr/>
          <p:nvPr/>
        </p:nvSpPr>
        <p:spPr>
          <a:xfrm>
            <a:off x="8155918" y="3395020"/>
            <a:ext cx="388616" cy="1151685"/>
          </a:xfrm>
          <a:prstGeom prst="rect">
            <a:avLst/>
          </a:prstGeom>
          <a:solidFill>
            <a:schemeClr val="accent6">
              <a:lumMod val="60000"/>
              <a:lumOff val="40000"/>
              <a:alpha val="55000"/>
            </a:scheme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9B25E8D4-53F6-546C-D6D3-F217FA065A40}"/>
              </a:ext>
            </a:extLst>
          </p:cNvPr>
          <p:cNvSpPr/>
          <p:nvPr/>
        </p:nvSpPr>
        <p:spPr>
          <a:xfrm rot="16200000">
            <a:off x="7117354" y="3689015"/>
            <a:ext cx="512056" cy="388614"/>
          </a:xfrm>
          <a:prstGeom prst="rightArrow">
            <a:avLst/>
          </a:prstGeom>
          <a:solidFill>
            <a:srgbClr val="D3DB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32D05B0D-7ED6-0E04-26A3-91B0459D083B}"/>
              </a:ext>
            </a:extLst>
          </p:cNvPr>
          <p:cNvSpPr/>
          <p:nvPr/>
        </p:nvSpPr>
        <p:spPr>
          <a:xfrm rot="16200000">
            <a:off x="7851120" y="3924905"/>
            <a:ext cx="512056" cy="388614"/>
          </a:xfrm>
          <a:prstGeom prst="rightArrow">
            <a:avLst/>
          </a:prstGeom>
          <a:solidFill>
            <a:srgbClr val="D3DB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96BD3A60-7758-6401-19C9-07C52845C15D}"/>
              </a:ext>
            </a:extLst>
          </p:cNvPr>
          <p:cNvSpPr/>
          <p:nvPr/>
        </p:nvSpPr>
        <p:spPr>
          <a:xfrm rot="16200000">
            <a:off x="8045427" y="3528870"/>
            <a:ext cx="512056" cy="388614"/>
          </a:xfrm>
          <a:prstGeom prst="rightArrow">
            <a:avLst/>
          </a:prstGeom>
          <a:solidFill>
            <a:srgbClr val="D3DB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E46D0634-0761-6A52-AAA3-0EBAFF0B9FE1}"/>
              </a:ext>
            </a:extLst>
          </p:cNvPr>
          <p:cNvSpPr/>
          <p:nvPr/>
        </p:nvSpPr>
        <p:spPr>
          <a:xfrm rot="16200000">
            <a:off x="7913294" y="4638917"/>
            <a:ext cx="298101" cy="308539"/>
          </a:xfrm>
          <a:prstGeom prst="rightArrow">
            <a:avLst/>
          </a:prstGeom>
          <a:solidFill>
            <a:srgbClr val="D3DB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95FE3-1AED-E793-3089-DD1E691EA46B}"/>
              </a:ext>
            </a:extLst>
          </p:cNvPr>
          <p:cNvSpPr txBox="1"/>
          <p:nvPr/>
        </p:nvSpPr>
        <p:spPr>
          <a:xfrm>
            <a:off x="6935835" y="3287899"/>
            <a:ext cx="972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07E9C-178B-80C6-A6E2-94AC9F1ED9F5}"/>
              </a:ext>
            </a:extLst>
          </p:cNvPr>
          <p:cNvSpPr txBox="1"/>
          <p:nvPr/>
        </p:nvSpPr>
        <p:spPr>
          <a:xfrm>
            <a:off x="7821194" y="3091252"/>
            <a:ext cx="972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6A80B-94FF-0062-7F96-E0A0F3ED8F3E}"/>
              </a:ext>
            </a:extLst>
          </p:cNvPr>
          <p:cNvSpPr txBox="1"/>
          <p:nvPr/>
        </p:nvSpPr>
        <p:spPr>
          <a:xfrm>
            <a:off x="7613241" y="3528243"/>
            <a:ext cx="972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</a:t>
            </a:r>
            <a:endParaRPr lang="ko-KR" altLang="en-US" dirty="0"/>
          </a:p>
        </p:txBody>
      </p: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DCB3818-7C45-11F9-9208-3D51AD3A7669}"/>
              </a:ext>
            </a:extLst>
          </p:cNvPr>
          <p:cNvSpPr/>
          <p:nvPr/>
        </p:nvSpPr>
        <p:spPr>
          <a:xfrm>
            <a:off x="2675776" y="4676833"/>
            <a:ext cx="449144" cy="1343880"/>
          </a:xfrm>
          <a:prstGeom prst="cube">
            <a:avLst/>
          </a:prstGeom>
          <a:solidFill>
            <a:schemeClr val="bg2">
              <a:lumMod val="90000"/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65BF0D8A-E10D-5CFB-3786-0F30D4F126B2}"/>
              </a:ext>
            </a:extLst>
          </p:cNvPr>
          <p:cNvSpPr/>
          <p:nvPr/>
        </p:nvSpPr>
        <p:spPr>
          <a:xfrm rot="16200000">
            <a:off x="2706616" y="4440134"/>
            <a:ext cx="369332" cy="232942"/>
          </a:xfrm>
          <a:prstGeom prst="rightArrow">
            <a:avLst/>
          </a:prstGeom>
          <a:solidFill>
            <a:srgbClr val="D3DB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4672B7-4439-5A53-6C25-FFA49A548843}"/>
              </a:ext>
            </a:extLst>
          </p:cNvPr>
          <p:cNvSpPr txBox="1"/>
          <p:nvPr/>
        </p:nvSpPr>
        <p:spPr>
          <a:xfrm>
            <a:off x="2432536" y="4032871"/>
            <a:ext cx="972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0624C9-B8C2-15C0-B293-6A90C1E57420}"/>
              </a:ext>
            </a:extLst>
          </p:cNvPr>
          <p:cNvSpPr txBox="1"/>
          <p:nvPr/>
        </p:nvSpPr>
        <p:spPr>
          <a:xfrm>
            <a:off x="3860714" y="4182548"/>
            <a:ext cx="972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0C6467-9848-FA1D-F24E-72DE4FCA39C6}"/>
              </a:ext>
            </a:extLst>
          </p:cNvPr>
          <p:cNvSpPr txBox="1"/>
          <p:nvPr/>
        </p:nvSpPr>
        <p:spPr>
          <a:xfrm>
            <a:off x="3224795" y="3848205"/>
            <a:ext cx="972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</a:t>
            </a:r>
            <a:endParaRPr lang="ko-KR" altLang="en-US" dirty="0"/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BC89C6F8-2125-C5CA-FA72-0F6C396F0E99}"/>
              </a:ext>
            </a:extLst>
          </p:cNvPr>
          <p:cNvSpPr/>
          <p:nvPr/>
        </p:nvSpPr>
        <p:spPr>
          <a:xfrm>
            <a:off x="3468105" y="4483516"/>
            <a:ext cx="449144" cy="1343880"/>
          </a:xfrm>
          <a:prstGeom prst="cube">
            <a:avLst/>
          </a:prstGeom>
          <a:solidFill>
            <a:schemeClr val="bg2">
              <a:lumMod val="90000"/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AE0B18-51B6-0958-DB99-2292C1C3E974}"/>
              </a:ext>
            </a:extLst>
          </p:cNvPr>
          <p:cNvSpPr txBox="1"/>
          <p:nvPr/>
        </p:nvSpPr>
        <p:spPr>
          <a:xfrm>
            <a:off x="2604353" y="521876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</a:t>
            </a:r>
            <a:endParaRPr kumimoji="1" lang="ko-KR" altLang="en-US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B02BC9-89C3-5605-8800-BB5782722F13}"/>
              </a:ext>
            </a:extLst>
          </p:cNvPr>
          <p:cNvSpPr txBox="1"/>
          <p:nvPr/>
        </p:nvSpPr>
        <p:spPr>
          <a:xfrm>
            <a:off x="3404775" y="499817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</a:t>
            </a:r>
            <a:endParaRPr kumimoji="1" lang="ko-KR" altLang="en-US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9EE5FBAD-43D3-A454-727D-26329042C0C5}"/>
              </a:ext>
            </a:extLst>
          </p:cNvPr>
          <p:cNvSpPr/>
          <p:nvPr/>
        </p:nvSpPr>
        <p:spPr>
          <a:xfrm>
            <a:off x="3657768" y="4763550"/>
            <a:ext cx="449144" cy="1343880"/>
          </a:xfrm>
          <a:prstGeom prst="cube">
            <a:avLst/>
          </a:prstGeom>
          <a:solidFill>
            <a:schemeClr val="bg2">
              <a:lumMod val="90000"/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B8473E-DE8D-C85A-7805-592DED268FC7}"/>
              </a:ext>
            </a:extLst>
          </p:cNvPr>
          <p:cNvSpPr txBox="1"/>
          <p:nvPr/>
        </p:nvSpPr>
        <p:spPr>
          <a:xfrm>
            <a:off x="3598499" y="5251550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</a:t>
            </a:r>
            <a:endParaRPr kumimoji="1" lang="ko-KR" altLang="en-US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EFC93C21-5F4E-5D6A-802B-6FE9CEABCFC5}"/>
              </a:ext>
            </a:extLst>
          </p:cNvPr>
          <p:cNvSpPr/>
          <p:nvPr/>
        </p:nvSpPr>
        <p:spPr>
          <a:xfrm rot="16200000">
            <a:off x="3521205" y="4243915"/>
            <a:ext cx="369332" cy="232942"/>
          </a:xfrm>
          <a:prstGeom prst="rightArrow">
            <a:avLst/>
          </a:prstGeom>
          <a:solidFill>
            <a:srgbClr val="D3DB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B74B4809-15EE-1674-E1A5-D3F504F9779D}"/>
              </a:ext>
            </a:extLst>
          </p:cNvPr>
          <p:cNvSpPr/>
          <p:nvPr/>
        </p:nvSpPr>
        <p:spPr>
          <a:xfrm rot="16200000">
            <a:off x="3714116" y="4522619"/>
            <a:ext cx="369332" cy="232942"/>
          </a:xfrm>
          <a:prstGeom prst="rightArrow">
            <a:avLst/>
          </a:prstGeom>
          <a:solidFill>
            <a:srgbClr val="D3DB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30CDF2-8BEF-9D8C-B51A-866366774C07}"/>
              </a:ext>
            </a:extLst>
          </p:cNvPr>
          <p:cNvSpPr txBox="1"/>
          <p:nvPr/>
        </p:nvSpPr>
        <p:spPr>
          <a:xfrm>
            <a:off x="2486291" y="6350558"/>
            <a:ext cx="201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 CNN per Region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C36726-A8B7-C44E-0611-4E2977C0059D}"/>
              </a:ext>
            </a:extLst>
          </p:cNvPr>
          <p:cNvSpPr txBox="1"/>
          <p:nvPr/>
        </p:nvSpPr>
        <p:spPr>
          <a:xfrm>
            <a:off x="6758052" y="6356350"/>
            <a:ext cx="3055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 CNN on the entire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377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10687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D6BC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Faster R-CNN (~x230 faster)</a:t>
            </a:r>
            <a:endParaRPr lang="ko-KR" altLang="en-US" sz="2400" b="1" dirty="0">
              <a:solidFill>
                <a:srgbClr val="4D6BC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30748-151B-9EAB-B0CD-4EF185AD646B}"/>
              </a:ext>
            </a:extLst>
          </p:cNvPr>
          <p:cNvSpPr txBox="1"/>
          <p:nvPr/>
        </p:nvSpPr>
        <p:spPr>
          <a:xfrm>
            <a:off x="481133" y="1730670"/>
            <a:ext cx="8993373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이전에 사용하던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Selective Search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알고리즘 대신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 Proposal Network(RPN)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도입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Anchor Box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도입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F3B44E5C-DF83-35F4-4636-F4A6774B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63" y="2463223"/>
            <a:ext cx="4003072" cy="389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365C54-F4E6-7E40-E82A-DBCEE8DEEE82}"/>
              </a:ext>
            </a:extLst>
          </p:cNvPr>
          <p:cNvSpPr/>
          <p:nvPr/>
        </p:nvSpPr>
        <p:spPr>
          <a:xfrm>
            <a:off x="3707195" y="4223497"/>
            <a:ext cx="1852611" cy="339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482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Region Proposal Network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4336E-82FF-530E-07EC-95BF02F87E5F}"/>
              </a:ext>
            </a:extLst>
          </p:cNvPr>
          <p:cNvSpPr txBox="1"/>
          <p:nvPr/>
        </p:nvSpPr>
        <p:spPr>
          <a:xfrm>
            <a:off x="591596" y="1774052"/>
            <a:ext cx="6743468" cy="1210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원본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image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에서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Region Proposal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을 추출하는 네트워크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(GPU)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INPUT : CNN feature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OUTPUT : Region Proposal (class score, bounding box regressor)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B3C8F4A-C69B-7601-D544-86133ED6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9" y="3155950"/>
            <a:ext cx="50927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54E6F-0AB7-873B-2BDD-438EDBCC0E8C}"/>
              </a:ext>
            </a:extLst>
          </p:cNvPr>
          <p:cNvSpPr txBox="1"/>
          <p:nvPr/>
        </p:nvSpPr>
        <p:spPr>
          <a:xfrm>
            <a:off x="5795909" y="3802073"/>
            <a:ext cx="6238775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pre-trained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된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VGG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모델에 이미지를 입력하여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map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얻는다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map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대하여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3*3 conv layer</a:t>
            </a:r>
            <a:b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- padding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추가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738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 R-CNN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Region Proposal Network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4336E-82FF-530E-07EC-95BF02F87E5F}"/>
              </a:ext>
            </a:extLst>
          </p:cNvPr>
          <p:cNvSpPr txBox="1"/>
          <p:nvPr/>
        </p:nvSpPr>
        <p:spPr>
          <a:xfrm>
            <a:off x="2580511" y="4744265"/>
            <a:ext cx="6596114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1*1 conv layer [class score]</a:t>
            </a:r>
            <a:b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출력하는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map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channel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 (object O/X)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*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9 (anchor box)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*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 conv layer [bounding box regressor]</a:t>
            </a:r>
            <a:b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출력하는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 map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channel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수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 (</a:t>
            </a: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regressor: x, y, w, h)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*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9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NMS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29E04E-3F27-85BF-0F11-056D68AD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975" y="1796815"/>
            <a:ext cx="7246373" cy="28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95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You Only Look Once: Unified, Real-Time Object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4360A-7DE0-22B9-BE62-91D91EF862E9}"/>
              </a:ext>
            </a:extLst>
          </p:cNvPr>
          <p:cNvSpPr txBox="1"/>
          <p:nvPr/>
        </p:nvSpPr>
        <p:spPr>
          <a:xfrm>
            <a:off x="431728" y="2015509"/>
            <a:ext cx="6099716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Main Contribution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1.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한 번의 스캔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하나의 신경망으로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classification &amp; localization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단일화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3.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속도 개선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=&gt;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실시간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객체 감지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F500E9-115B-6785-239A-88CF4033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71" y="2000250"/>
            <a:ext cx="549910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8F271B-39A1-6B25-6D2E-DB39479DE51E}"/>
              </a:ext>
            </a:extLst>
          </p:cNvPr>
          <p:cNvSpPr txBox="1"/>
          <p:nvPr/>
        </p:nvSpPr>
        <p:spPr>
          <a:xfrm>
            <a:off x="550109" y="5373107"/>
            <a:ext cx="11377727" cy="467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&lt;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입력된 이미지를 일정 비율로 분할한 다음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신경망을 통과하여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Bounding Box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와 클래스 예측을 생성하여 최종 출력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26289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Architecture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25602" name="Picture 2" descr="YOLO network architecture (adapted from [44]). | Download Scientific Diagram">
            <a:extLst>
              <a:ext uri="{FF2B5EF4-FFF2-40B4-BE49-F238E27FC236}">
                <a16:creationId xmlns:a16="http://schemas.microsoft.com/office/drawing/2014/main" id="{7030CCEE-425E-10C1-CE0D-A387A39BE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4" y="1931601"/>
            <a:ext cx="10795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1A829C-8B4A-CAD8-8854-4B3229652983}"/>
              </a:ext>
            </a:extLst>
          </p:cNvPr>
          <p:cNvSpPr txBox="1"/>
          <p:nvPr/>
        </p:nvSpPr>
        <p:spPr>
          <a:xfrm>
            <a:off x="5920515" y="2073309"/>
            <a:ext cx="6271486" cy="161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24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convolutional layer + 2 fc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Fast YOLO : 9 conv layer + 2 fc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1*1 conv layer (reduction layer)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사용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features space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감소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Final output: 7*7*30 tensor of prediction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9CDF5-B503-8201-7218-ABF64C728041}"/>
              </a:ext>
            </a:extLst>
          </p:cNvPr>
          <p:cNvSpPr txBox="1"/>
          <p:nvPr/>
        </p:nvSpPr>
        <p:spPr>
          <a:xfrm>
            <a:off x="5709101" y="6000577"/>
            <a:ext cx="6100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20 conv layer : pretrained with 1000-class ImageNet</a:t>
            </a:r>
          </a:p>
          <a:p>
            <a:pPr algn="ctr"/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 conv layer + 2 fc layer : fine-tuned with PASCAL VOC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667837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7735B1B-D595-C17A-D6EF-D7FAB32F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59" y="2399867"/>
            <a:ext cx="4495970" cy="4221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62EC6-7B85-82A8-6BDE-DCAFE6044645}"/>
              </a:ext>
            </a:extLst>
          </p:cNvPr>
          <p:cNvSpPr txBox="1"/>
          <p:nvPr/>
        </p:nvSpPr>
        <p:spPr>
          <a:xfrm>
            <a:off x="780586" y="2501960"/>
            <a:ext cx="3788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입력 이미지를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S*S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그리드로 분할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237E1160-D0E4-79A1-63F9-ECDD81051A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49801" y="2862695"/>
            <a:ext cx="557708" cy="574901"/>
          </a:xfrm>
          <a:prstGeom prst="curvedConnector2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8EBDE5-666A-0AF9-51D6-A46CCC9AEC2F}"/>
              </a:ext>
            </a:extLst>
          </p:cNvPr>
          <p:cNvSpPr/>
          <p:nvPr/>
        </p:nvSpPr>
        <p:spPr>
          <a:xfrm>
            <a:off x="8532729" y="2752186"/>
            <a:ext cx="2553212" cy="2118008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B8D008-90E0-8440-021F-38FD63D90589}"/>
              </a:ext>
            </a:extLst>
          </p:cNvPr>
          <p:cNvSpPr/>
          <p:nvPr/>
        </p:nvSpPr>
        <p:spPr>
          <a:xfrm>
            <a:off x="8817490" y="3165491"/>
            <a:ext cx="245327" cy="140721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2DDCC6-2EC7-3A77-02B2-143DE3F306C4}"/>
              </a:ext>
            </a:extLst>
          </p:cNvPr>
          <p:cNvSpPr/>
          <p:nvPr/>
        </p:nvSpPr>
        <p:spPr>
          <a:xfrm>
            <a:off x="9157800" y="3165491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6EF1AC-F292-036C-49DE-C5DF5F175521}"/>
              </a:ext>
            </a:extLst>
          </p:cNvPr>
          <p:cNvSpPr/>
          <p:nvPr/>
        </p:nvSpPr>
        <p:spPr>
          <a:xfrm>
            <a:off x="9157800" y="3898464"/>
            <a:ext cx="245327" cy="67423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F51DF-805F-EBDD-6C44-3F45452AC3EB}"/>
              </a:ext>
            </a:extLst>
          </p:cNvPr>
          <p:cNvSpPr txBox="1"/>
          <p:nvPr/>
        </p:nvSpPr>
        <p:spPr>
          <a:xfrm>
            <a:off x="9402712" y="3179443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Multi-Class Classification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B4BA8-F3DC-054A-58F0-7A8B9EBB466B}"/>
              </a:ext>
            </a:extLst>
          </p:cNvPr>
          <p:cNvSpPr txBox="1"/>
          <p:nvPr/>
        </p:nvSpPr>
        <p:spPr>
          <a:xfrm>
            <a:off x="9402712" y="3912416"/>
            <a:ext cx="20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</a:p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Regression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71618-7274-F378-2417-76715A35248A}"/>
              </a:ext>
            </a:extLst>
          </p:cNvPr>
          <p:cNvSpPr txBox="1"/>
          <p:nvPr/>
        </p:nvSpPr>
        <p:spPr>
          <a:xfrm>
            <a:off x="8476785" y="2391645"/>
            <a:ext cx="3010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For each Grid Cell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A4BD8B-16C6-9DB0-0B3D-1629B7BDA67B}"/>
              </a:ext>
            </a:extLst>
          </p:cNvPr>
          <p:cNvSpPr/>
          <p:nvPr/>
        </p:nvSpPr>
        <p:spPr>
          <a:xfrm>
            <a:off x="7961970" y="5648482"/>
            <a:ext cx="2085279" cy="843397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D21546-161A-B1BF-4476-861CECDB1409}"/>
              </a:ext>
            </a:extLst>
          </p:cNvPr>
          <p:cNvSpPr txBox="1"/>
          <p:nvPr/>
        </p:nvSpPr>
        <p:spPr>
          <a:xfrm>
            <a:off x="7784737" y="5695898"/>
            <a:ext cx="24563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 : 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그리드</a:t>
            </a: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분할 </a:t>
            </a: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S*S</a:t>
            </a:r>
          </a:p>
          <a:p>
            <a:pPr algn="ctr"/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 : 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그리드당 </a:t>
            </a:r>
            <a:r>
              <a:rPr lang="en-US" altLang="ko-KR" sz="15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개수</a:t>
            </a:r>
            <a:endParaRPr lang="en-US" altLang="ko-KR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-US" altLang="ko-KR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 : Class</a:t>
            </a:r>
            <a:r>
              <a:rPr lang="ko-KR" altLang="en-US" sz="15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개수</a:t>
            </a:r>
            <a:endParaRPr lang="en-US" altLang="ko-KR" sz="15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183B3-E10F-D367-8B0B-C9458EF348D7}"/>
              </a:ext>
            </a:extLst>
          </p:cNvPr>
          <p:cNvSpPr txBox="1"/>
          <p:nvPr/>
        </p:nvSpPr>
        <p:spPr>
          <a:xfrm>
            <a:off x="481133" y="1697217"/>
            <a:ext cx="11180886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Region proposal, feature extraction, classification, </a:t>
            </a: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regression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통합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C7738D-2F52-9AD7-5DC2-B762CAEB196E}"/>
              </a:ext>
            </a:extLst>
          </p:cNvPr>
          <p:cNvSpPr/>
          <p:nvPr/>
        </p:nvSpPr>
        <p:spPr>
          <a:xfrm>
            <a:off x="3255780" y="6343910"/>
            <a:ext cx="1583698" cy="20618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21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he overview of automatic segmentation algorithms. (A) For the... |  Download Scientific Diagram">
            <a:extLst>
              <a:ext uri="{FF2B5EF4-FFF2-40B4-BE49-F238E27FC236}">
                <a16:creationId xmlns:a16="http://schemas.microsoft.com/office/drawing/2014/main" id="{BDD8A32B-428F-440C-210B-F4701C858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t="4708" r="70901" b="39616"/>
          <a:stretch/>
        </p:blipFill>
        <p:spPr bwMode="auto">
          <a:xfrm>
            <a:off x="992724" y="2239475"/>
            <a:ext cx="2696679" cy="30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0. INTRO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57" name="톱니 모양의 오른쪽 화살표[N] 56">
            <a:extLst>
              <a:ext uri="{FF2B5EF4-FFF2-40B4-BE49-F238E27FC236}">
                <a16:creationId xmlns:a16="http://schemas.microsoft.com/office/drawing/2014/main" id="{A3FD39A6-F667-A3B3-AA70-B37BC18D383E}"/>
              </a:ext>
            </a:extLst>
          </p:cNvPr>
          <p:cNvSpPr/>
          <p:nvPr/>
        </p:nvSpPr>
        <p:spPr>
          <a:xfrm>
            <a:off x="3746120" y="2748521"/>
            <a:ext cx="7415561" cy="892097"/>
          </a:xfrm>
          <a:prstGeom prst="notchedRightArrow">
            <a:avLst/>
          </a:prstGeom>
          <a:solidFill>
            <a:srgbClr val="2E1D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Image Segmentation</a:t>
            </a:r>
            <a:endParaRPr kumimoji="1" lang="ko-KR" altLang="en-US" sz="2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8" name="톱니 모양의 오른쪽 화살표[N] 57">
            <a:extLst>
              <a:ext uri="{FF2B5EF4-FFF2-40B4-BE49-F238E27FC236}">
                <a16:creationId xmlns:a16="http://schemas.microsoft.com/office/drawing/2014/main" id="{23B3E155-A88E-367D-3D48-2DEBF1713319}"/>
              </a:ext>
            </a:extLst>
          </p:cNvPr>
          <p:cNvSpPr/>
          <p:nvPr/>
        </p:nvSpPr>
        <p:spPr>
          <a:xfrm>
            <a:off x="3746120" y="4153575"/>
            <a:ext cx="7415561" cy="892097"/>
          </a:xfrm>
          <a:prstGeom prst="notchedRightArrow">
            <a:avLst/>
          </a:prstGeom>
          <a:solidFill>
            <a:srgbClr val="2E1D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Object Detection</a:t>
            </a:r>
            <a:endParaRPr kumimoji="1" lang="ko-KR" altLang="en-US" sz="2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40E822-F44D-6B70-CCF0-7A9168D64F77}"/>
              </a:ext>
            </a:extLst>
          </p:cNvPr>
          <p:cNvSpPr txBox="1"/>
          <p:nvPr/>
        </p:nvSpPr>
        <p:spPr>
          <a:xfrm>
            <a:off x="1737372" y="3445689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CNN</a:t>
            </a:r>
            <a:endParaRPr kumimoji="1" lang="ko-KR" altLang="en-US" sz="40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F1FD29-C628-F024-9D6F-68380C71EF05}"/>
              </a:ext>
            </a:extLst>
          </p:cNvPr>
          <p:cNvSpPr txBox="1"/>
          <p:nvPr/>
        </p:nvSpPr>
        <p:spPr>
          <a:xfrm>
            <a:off x="5301899" y="2415664"/>
            <a:ext cx="919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FCN</a:t>
            </a:r>
            <a:endParaRPr kumimoji="1"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A93FBD-66DF-6E14-2B6D-9FFEA4700B96}"/>
              </a:ext>
            </a:extLst>
          </p:cNvPr>
          <p:cNvSpPr txBox="1"/>
          <p:nvPr/>
        </p:nvSpPr>
        <p:spPr>
          <a:xfrm>
            <a:off x="8582757" y="2415664"/>
            <a:ext cx="1274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U-Net</a:t>
            </a:r>
            <a:endParaRPr kumimoji="1"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6533CCD-8B79-C13B-938A-6522CEF889C9}"/>
              </a:ext>
            </a:extLst>
          </p:cNvPr>
          <p:cNvSpPr txBox="1"/>
          <p:nvPr/>
        </p:nvSpPr>
        <p:spPr>
          <a:xfrm>
            <a:off x="5201353" y="4861895"/>
            <a:ext cx="1274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R-CNN</a:t>
            </a:r>
            <a:endParaRPr kumimoji="1"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BD9D911-770B-99DC-5DCE-2D54DDF0FF0B}"/>
              </a:ext>
            </a:extLst>
          </p:cNvPr>
          <p:cNvSpPr txBox="1"/>
          <p:nvPr/>
        </p:nvSpPr>
        <p:spPr>
          <a:xfrm>
            <a:off x="8482212" y="4861895"/>
            <a:ext cx="1274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YOLO</a:t>
            </a:r>
            <a:endParaRPr kumimoji="1"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3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8EBDE5-666A-0AF9-51D6-A46CCC9AEC2F}"/>
              </a:ext>
            </a:extLst>
          </p:cNvPr>
          <p:cNvSpPr/>
          <p:nvPr/>
        </p:nvSpPr>
        <p:spPr>
          <a:xfrm>
            <a:off x="511781" y="1891856"/>
            <a:ext cx="2197965" cy="486465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F51DF-805F-EBDD-6C44-3F45452AC3EB}"/>
              </a:ext>
            </a:extLst>
          </p:cNvPr>
          <p:cNvSpPr txBox="1"/>
          <p:nvPr/>
        </p:nvSpPr>
        <p:spPr>
          <a:xfrm>
            <a:off x="1051288" y="4586731"/>
            <a:ext cx="2008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Resized image</a:t>
            </a:r>
            <a:r>
              <a:rPr lang="ko-KR" altLang="en-US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*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grid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분할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+</a:t>
            </a:r>
          </a:p>
          <a:p>
            <a:pPr algn="ctr"/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Detection</a:t>
            </a:r>
          </a:p>
        </p:txBody>
      </p:sp>
      <p:pic>
        <p:nvPicPr>
          <p:cNvPr id="2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B85A87AB-C615-DD5F-0776-E344AD175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145" y="2984944"/>
            <a:ext cx="1579486" cy="15794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BC7C8B3-CFC6-880F-9492-64E8F58E4EB9}"/>
              </a:ext>
            </a:extLst>
          </p:cNvPr>
          <p:cNvSpPr/>
          <p:nvPr/>
        </p:nvSpPr>
        <p:spPr>
          <a:xfrm>
            <a:off x="1258434" y="2984944"/>
            <a:ext cx="1578894" cy="1579486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2C66C2A-128A-407A-7ABB-F027F7024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867605"/>
              </p:ext>
            </p:extLst>
          </p:nvPr>
        </p:nvGraphicFramePr>
        <p:xfrm>
          <a:off x="1266993" y="2984944"/>
          <a:ext cx="1578894" cy="157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98">
                  <a:extLst>
                    <a:ext uri="{9D8B030D-6E8A-4147-A177-3AD203B41FA5}">
                      <a16:colId xmlns:a16="http://schemas.microsoft.com/office/drawing/2014/main" val="505264268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785536600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399698446"/>
                    </a:ext>
                  </a:extLst>
                </a:gridCol>
              </a:tblGrid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24408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716436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43353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ACDEDAE-9842-DEDC-C2DD-13BF5F39FEA5}"/>
              </a:ext>
            </a:extLst>
          </p:cNvPr>
          <p:cNvSpPr txBox="1"/>
          <p:nvPr/>
        </p:nvSpPr>
        <p:spPr>
          <a:xfrm>
            <a:off x="517536" y="1950422"/>
            <a:ext cx="24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ex) S=3, B=2, C=20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CEA6F9-946D-42A2-705C-7AF5FF290BD6}"/>
              </a:ext>
            </a:extLst>
          </p:cNvPr>
          <p:cNvSpPr txBox="1"/>
          <p:nvPr/>
        </p:nvSpPr>
        <p:spPr>
          <a:xfrm>
            <a:off x="5852546" y="2933220"/>
            <a:ext cx="6473462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Grid cell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마다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후보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개의 좌표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+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각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Confidence Score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클래스 확률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(version1: cell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기반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pic>
        <p:nvPicPr>
          <p:cNvPr id="34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3B6F42C8-8505-1143-2D49-77E436B9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765" y="2984944"/>
            <a:ext cx="1579486" cy="15794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7C29AC-4BDA-D9E7-51D2-0D95678BE075}"/>
              </a:ext>
            </a:extLst>
          </p:cNvPr>
          <p:cNvSpPr/>
          <p:nvPr/>
        </p:nvSpPr>
        <p:spPr>
          <a:xfrm>
            <a:off x="4180054" y="2984944"/>
            <a:ext cx="1578894" cy="1579486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C54A9E9-856E-432D-E715-D658B1EEE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867605"/>
              </p:ext>
            </p:extLst>
          </p:nvPr>
        </p:nvGraphicFramePr>
        <p:xfrm>
          <a:off x="4188613" y="2984944"/>
          <a:ext cx="1578894" cy="157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98">
                  <a:extLst>
                    <a:ext uri="{9D8B030D-6E8A-4147-A177-3AD203B41FA5}">
                      <a16:colId xmlns:a16="http://schemas.microsoft.com/office/drawing/2014/main" val="505264268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785536600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399698446"/>
                    </a:ext>
                  </a:extLst>
                </a:gridCol>
              </a:tblGrid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24408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716436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433538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40613E-C9B1-6F2C-90EA-8849F1405A88}"/>
              </a:ext>
            </a:extLst>
          </p:cNvPr>
          <p:cNvSpPr/>
          <p:nvPr/>
        </p:nvSpPr>
        <p:spPr>
          <a:xfrm>
            <a:off x="4709568" y="3511145"/>
            <a:ext cx="536983" cy="52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41B47-2C73-6F15-FB4E-AE47272A7012}"/>
              </a:ext>
            </a:extLst>
          </p:cNvPr>
          <p:cNvSpPr txBox="1"/>
          <p:nvPr/>
        </p:nvSpPr>
        <p:spPr>
          <a:xfrm>
            <a:off x="8610601" y="6590670"/>
            <a:ext cx="35814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://</a:t>
            </a:r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youtu.be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/O78V3kwBRBk?si=lGNIzdY1fAkQWIhH</a:t>
            </a:r>
          </a:p>
        </p:txBody>
      </p:sp>
    </p:spTree>
    <p:extLst>
      <p:ext uri="{BB962C8B-B14F-4D97-AF65-F5344CB8AC3E}">
        <p14:creationId xmlns:p14="http://schemas.microsoft.com/office/powerpoint/2010/main" val="516562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8EBDE5-666A-0AF9-51D6-A46CCC9AEC2F}"/>
              </a:ext>
            </a:extLst>
          </p:cNvPr>
          <p:cNvSpPr/>
          <p:nvPr/>
        </p:nvSpPr>
        <p:spPr>
          <a:xfrm>
            <a:off x="511781" y="1891856"/>
            <a:ext cx="2197965" cy="486465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CDEDAE-9842-DEDC-C2DD-13BF5F39FEA5}"/>
              </a:ext>
            </a:extLst>
          </p:cNvPr>
          <p:cNvSpPr txBox="1"/>
          <p:nvPr/>
        </p:nvSpPr>
        <p:spPr>
          <a:xfrm>
            <a:off x="517536" y="1950422"/>
            <a:ext cx="24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ex) S=3, B=2, C=20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CEA6F9-946D-42A2-705C-7AF5FF290BD6}"/>
              </a:ext>
            </a:extLst>
          </p:cNvPr>
          <p:cNvSpPr txBox="1"/>
          <p:nvPr/>
        </p:nvSpPr>
        <p:spPr>
          <a:xfrm>
            <a:off x="581797" y="4585449"/>
            <a:ext cx="647346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Grid cell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마다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후보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개의 좌표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+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각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Confidence Score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클래스 확률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4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3B6F42C8-8505-1143-2D49-77E436B9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0" y="2984944"/>
            <a:ext cx="1579486" cy="15794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7C29AC-4BDA-D9E7-51D2-0D95678BE075}"/>
              </a:ext>
            </a:extLst>
          </p:cNvPr>
          <p:cNvSpPr/>
          <p:nvPr/>
        </p:nvSpPr>
        <p:spPr>
          <a:xfrm>
            <a:off x="638079" y="2984944"/>
            <a:ext cx="1578894" cy="1579486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C54A9E9-856E-432D-E715-D658B1EEE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653198"/>
              </p:ext>
            </p:extLst>
          </p:nvPr>
        </p:nvGraphicFramePr>
        <p:xfrm>
          <a:off x="646638" y="2984944"/>
          <a:ext cx="1578894" cy="157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98">
                  <a:extLst>
                    <a:ext uri="{9D8B030D-6E8A-4147-A177-3AD203B41FA5}">
                      <a16:colId xmlns:a16="http://schemas.microsoft.com/office/drawing/2014/main" val="505264268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785536600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399698446"/>
                    </a:ext>
                  </a:extLst>
                </a:gridCol>
              </a:tblGrid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24408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716436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433538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40613E-C9B1-6F2C-90EA-8849F1405A88}"/>
              </a:ext>
            </a:extLst>
          </p:cNvPr>
          <p:cNvSpPr/>
          <p:nvPr/>
        </p:nvSpPr>
        <p:spPr>
          <a:xfrm>
            <a:off x="1167593" y="3511145"/>
            <a:ext cx="536983" cy="52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C3FA97-3174-E45A-2976-1CBBF60AB263}"/>
              </a:ext>
            </a:extLst>
          </p:cNvPr>
          <p:cNvSpPr/>
          <p:nvPr/>
        </p:nvSpPr>
        <p:spPr>
          <a:xfrm>
            <a:off x="882880" y="3352800"/>
            <a:ext cx="935421" cy="1211629"/>
          </a:xfrm>
          <a:prstGeom prst="rect">
            <a:avLst/>
          </a:prstGeom>
          <a:noFill/>
          <a:ln w="38100">
            <a:solidFill>
              <a:srgbClr val="2E1D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618F5F-C8D6-44B1-3AF4-BFF6DCD8D401}"/>
              </a:ext>
            </a:extLst>
          </p:cNvPr>
          <p:cNvCxnSpPr>
            <a:cxnSpLocks/>
          </p:cNvCxnSpPr>
          <p:nvPr/>
        </p:nvCxnSpPr>
        <p:spPr>
          <a:xfrm flipV="1">
            <a:off x="1818301" y="2984943"/>
            <a:ext cx="691944" cy="609595"/>
          </a:xfrm>
          <a:prstGeom prst="straightConnector1">
            <a:avLst/>
          </a:prstGeom>
          <a:ln w="38100">
            <a:solidFill>
              <a:srgbClr val="2E1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1DB803-511E-3423-A1A6-A0BD6CAB18C9}"/>
              </a:ext>
            </a:extLst>
          </p:cNvPr>
          <p:cNvSpPr txBox="1"/>
          <p:nvPr/>
        </p:nvSpPr>
        <p:spPr>
          <a:xfrm>
            <a:off x="2474027" y="2626393"/>
            <a:ext cx="1982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 #1</a:t>
            </a:r>
          </a:p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너비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w,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높이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B01869-4891-7DBE-BD04-B003411957E0}"/>
              </a:ext>
            </a:extLst>
          </p:cNvPr>
          <p:cNvSpPr/>
          <p:nvPr/>
        </p:nvSpPr>
        <p:spPr>
          <a:xfrm>
            <a:off x="7879066" y="1072914"/>
            <a:ext cx="691944" cy="546599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6B563EC-3AFD-E3C1-8D83-C59A1DD7A299}"/>
              </a:ext>
            </a:extLst>
          </p:cNvPr>
          <p:cNvGrpSpPr/>
          <p:nvPr/>
        </p:nvGrpSpPr>
        <p:grpSpPr>
          <a:xfrm>
            <a:off x="7570952" y="1196425"/>
            <a:ext cx="222260" cy="1529014"/>
            <a:chOff x="8282152" y="1196425"/>
            <a:chExt cx="222260" cy="1529014"/>
          </a:xfrm>
        </p:grpSpPr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C82F16E-41F3-4319-F90F-B7076D6D16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6709" y="1196425"/>
              <a:ext cx="0" cy="1529014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21C256BD-652F-7EF4-C081-B69F36CDF5F0}"/>
                </a:ext>
              </a:extLst>
            </p:cNvPr>
            <p:cNvCxnSpPr>
              <a:cxnSpLocks/>
            </p:cNvCxnSpPr>
            <p:nvPr/>
          </p:nvCxnSpPr>
          <p:spPr>
            <a:xfrm>
              <a:off x="8282152" y="120751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4F08250E-1F16-C1AF-ABBF-2CCC358F41B4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120751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1F6E97F0-26F1-03FF-22BD-AFE224366C4C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271122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8BEEEF9-5B34-6E56-BF7A-794879DC9FEB}"/>
              </a:ext>
            </a:extLst>
          </p:cNvPr>
          <p:cNvSpPr txBox="1"/>
          <p:nvPr/>
        </p:nvSpPr>
        <p:spPr>
          <a:xfrm>
            <a:off x="5617508" y="1707190"/>
            <a:ext cx="198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 #1</a:t>
            </a:r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2381100-441F-6A31-D54C-75FACD951084}"/>
              </a:ext>
            </a:extLst>
          </p:cNvPr>
          <p:cNvSpPr/>
          <p:nvPr/>
        </p:nvSpPr>
        <p:spPr>
          <a:xfrm>
            <a:off x="1314213" y="3921778"/>
            <a:ext cx="72754" cy="73672"/>
          </a:xfrm>
          <a:prstGeom prst="ellipse">
            <a:avLst/>
          </a:prstGeom>
          <a:solidFill>
            <a:srgbClr val="2E1D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A14E344-EA2E-E7D5-2298-A4EF0F4D2A05}"/>
              </a:ext>
            </a:extLst>
          </p:cNvPr>
          <p:cNvCxnSpPr>
            <a:cxnSpLocks/>
          </p:cNvCxnSpPr>
          <p:nvPr/>
        </p:nvCxnSpPr>
        <p:spPr>
          <a:xfrm>
            <a:off x="1350590" y="3958614"/>
            <a:ext cx="1135117" cy="0"/>
          </a:xfrm>
          <a:prstGeom prst="straightConnector1">
            <a:avLst/>
          </a:prstGeom>
          <a:ln w="38100">
            <a:solidFill>
              <a:srgbClr val="2E1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08821B-F13D-FBC6-02CB-B3B2B55DDA1E}"/>
              </a:ext>
            </a:extLst>
          </p:cNvPr>
          <p:cNvSpPr txBox="1"/>
          <p:nvPr/>
        </p:nvSpPr>
        <p:spPr>
          <a:xfrm>
            <a:off x="2417513" y="3737112"/>
            <a:ext cx="64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(x, y)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D41D63-8E7E-89BC-E9C3-055F645AEA57}"/>
                  </a:ext>
                </a:extLst>
              </p:cNvPr>
              <p:cNvSpPr txBox="1"/>
              <p:nvPr/>
            </p:nvSpPr>
            <p:spPr>
              <a:xfrm>
                <a:off x="8029825" y="1133976"/>
                <a:ext cx="461665" cy="193899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ko-KR" sz="2000" b="1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b="1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x</a:t>
                </a:r>
              </a:p>
              <a:p>
                <a:pPr algn="ctr"/>
                <a:r>
                  <a:rPr lang="en-US" altLang="ko-KR" sz="2000" b="1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y</a:t>
                </a:r>
              </a:p>
              <a:p>
                <a:pPr algn="ctr"/>
                <a:r>
                  <a:rPr lang="en-US" altLang="ko-KR" sz="2000" b="1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w</a:t>
                </a:r>
              </a:p>
              <a:p>
                <a:pPr algn="ctr"/>
                <a:r>
                  <a:rPr lang="en-US" altLang="ko-KR" sz="2000" b="1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h</a:t>
                </a:r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D41D63-8E7E-89BC-E9C3-055F645AE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825" y="1133976"/>
                <a:ext cx="461665" cy="1938992"/>
              </a:xfrm>
              <a:prstGeom prst="rect">
                <a:avLst/>
              </a:prstGeom>
              <a:blipFill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36B931D3-4BFB-6051-DE0B-0EC3723EA09D}"/>
              </a:ext>
            </a:extLst>
          </p:cNvPr>
          <p:cNvSpPr txBox="1"/>
          <p:nvPr/>
        </p:nvSpPr>
        <p:spPr>
          <a:xfrm>
            <a:off x="8892489" y="1917094"/>
            <a:ext cx="2582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Input W, H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normalize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C8A8C4C-B66A-B8E2-2737-1DD18CECEACD}"/>
              </a:ext>
            </a:extLst>
          </p:cNvPr>
          <p:cNvCxnSpPr>
            <a:cxnSpLocks/>
          </p:cNvCxnSpPr>
          <p:nvPr/>
        </p:nvCxnSpPr>
        <p:spPr>
          <a:xfrm>
            <a:off x="8429657" y="2101760"/>
            <a:ext cx="417986" cy="0"/>
          </a:xfrm>
          <a:prstGeom prst="straightConnector1">
            <a:avLst/>
          </a:prstGeom>
          <a:ln w="38100">
            <a:solidFill>
              <a:srgbClr val="2E1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8CE456C-4481-2E3F-DC22-8DFDA2F3E488}"/>
              </a:ext>
            </a:extLst>
          </p:cNvPr>
          <p:cNvSpPr/>
          <p:nvPr/>
        </p:nvSpPr>
        <p:spPr>
          <a:xfrm>
            <a:off x="8778666" y="3577003"/>
            <a:ext cx="2826055" cy="205991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98FE33-D784-A78C-7FE0-25CCAD263967}"/>
                  </a:ext>
                </a:extLst>
              </p:cNvPr>
              <p:cNvSpPr txBox="1"/>
              <p:nvPr/>
            </p:nvSpPr>
            <p:spPr>
              <a:xfrm>
                <a:off x="8825131" y="3628763"/>
                <a:ext cx="2885470" cy="195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: </a:t>
                </a:r>
                <a:r>
                  <a:rPr kumimoji="1" lang="en-US" altLang="ko-KR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Pr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(object) *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𝐼𝑂𝑈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𝑝𝑟𝑒𝑑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𝑡𝑟𝑢𝑡h</m:t>
                        </m:r>
                      </m:sup>
                    </m:sSubSup>
                  </m:oMath>
                </a14:m>
                <a:endParaRPr kumimoji="1" lang="en-US" altLang="ko-KR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600" b="1" dirty="0">
                    <a:latin typeface="NanumSquareOTF Bold" panose="020B0600000101010101" pitchFamily="34" charset="-127"/>
                    <a:ea typeface="NanumSquareOTF Bold" panose="020B0600000101010101" pitchFamily="34" charset="-127"/>
                  </a:rPr>
                  <a:t>Confidence Score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: </a:t>
                </a:r>
                <a:r>
                  <a:rPr kumimoji="1" lang="en-US" altLang="ko-KR" sz="15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내에 물체가 있을 확률</a:t>
                </a:r>
                <a:endParaRPr kumimoji="1" lang="en-US" altLang="ko-KR" sz="15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cf. </a:t>
                </a:r>
                <a:r>
                  <a:rPr kumimoji="1" lang="en-US" altLang="ko-KR" sz="15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Pr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(object): 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물체가 </a:t>
                </a:r>
                <a:r>
                  <a:rPr kumimoji="1" lang="en-US" altLang="ko-KR" sz="15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내에</a:t>
                </a:r>
                <a:endParaRPr kumimoji="1" lang="en-US" altLang="ko-KR" sz="15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    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있으면 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1,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없으면 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0</a:t>
                </a:r>
                <a:endParaRPr kumimoji="1" lang="ko-KR" altLang="en-US" sz="15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98FE33-D784-A78C-7FE0-25CCAD263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131" y="3628763"/>
                <a:ext cx="2885470" cy="1955664"/>
              </a:xfrm>
              <a:prstGeom prst="rect">
                <a:avLst/>
              </a:prstGeom>
              <a:blipFill>
                <a:blip r:embed="rId5"/>
                <a:stretch>
                  <a:fillRect l="-1316" b="-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40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34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3B6F42C8-8505-1143-2D49-77E436B9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0" y="2984944"/>
            <a:ext cx="1579486" cy="15794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7C29AC-4BDA-D9E7-51D2-0D95678BE075}"/>
              </a:ext>
            </a:extLst>
          </p:cNvPr>
          <p:cNvSpPr/>
          <p:nvPr/>
        </p:nvSpPr>
        <p:spPr>
          <a:xfrm>
            <a:off x="638079" y="2984944"/>
            <a:ext cx="1578894" cy="1579486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C54A9E9-856E-432D-E715-D658B1EEEA65}"/>
              </a:ext>
            </a:extLst>
          </p:cNvPr>
          <p:cNvGraphicFramePr>
            <a:graphicFrameLocks noGrp="1"/>
          </p:cNvGraphicFramePr>
          <p:nvPr/>
        </p:nvGraphicFramePr>
        <p:xfrm>
          <a:off x="646638" y="2984944"/>
          <a:ext cx="1578894" cy="157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98">
                  <a:extLst>
                    <a:ext uri="{9D8B030D-6E8A-4147-A177-3AD203B41FA5}">
                      <a16:colId xmlns:a16="http://schemas.microsoft.com/office/drawing/2014/main" val="505264268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785536600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399698446"/>
                    </a:ext>
                  </a:extLst>
                </a:gridCol>
              </a:tblGrid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24408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716436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433538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40613E-C9B1-6F2C-90EA-8849F1405A88}"/>
              </a:ext>
            </a:extLst>
          </p:cNvPr>
          <p:cNvSpPr/>
          <p:nvPr/>
        </p:nvSpPr>
        <p:spPr>
          <a:xfrm>
            <a:off x="1167593" y="3511145"/>
            <a:ext cx="536983" cy="52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C3FA97-3174-E45A-2976-1CBBF60AB263}"/>
              </a:ext>
            </a:extLst>
          </p:cNvPr>
          <p:cNvSpPr/>
          <p:nvPr/>
        </p:nvSpPr>
        <p:spPr>
          <a:xfrm>
            <a:off x="882880" y="3352800"/>
            <a:ext cx="935421" cy="1211629"/>
          </a:xfrm>
          <a:prstGeom prst="rect">
            <a:avLst/>
          </a:prstGeom>
          <a:noFill/>
          <a:ln w="38100">
            <a:solidFill>
              <a:srgbClr val="2E1D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618F5F-C8D6-44B1-3AF4-BFF6DCD8D401}"/>
              </a:ext>
            </a:extLst>
          </p:cNvPr>
          <p:cNvCxnSpPr>
            <a:cxnSpLocks/>
          </p:cNvCxnSpPr>
          <p:nvPr/>
        </p:nvCxnSpPr>
        <p:spPr>
          <a:xfrm flipV="1">
            <a:off x="1991680" y="3413397"/>
            <a:ext cx="588831" cy="2692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1DB803-511E-3423-A1A6-A0BD6CAB18C9}"/>
              </a:ext>
            </a:extLst>
          </p:cNvPr>
          <p:cNvSpPr txBox="1"/>
          <p:nvPr/>
        </p:nvSpPr>
        <p:spPr>
          <a:xfrm>
            <a:off x="2580511" y="3112553"/>
            <a:ext cx="198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 #2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B01869-4891-7DBE-BD04-B003411957E0}"/>
              </a:ext>
            </a:extLst>
          </p:cNvPr>
          <p:cNvSpPr/>
          <p:nvPr/>
        </p:nvSpPr>
        <p:spPr>
          <a:xfrm>
            <a:off x="8574500" y="1057148"/>
            <a:ext cx="691944" cy="546599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6B563EC-3AFD-E3C1-8D83-C59A1DD7A299}"/>
              </a:ext>
            </a:extLst>
          </p:cNvPr>
          <p:cNvGrpSpPr/>
          <p:nvPr/>
        </p:nvGrpSpPr>
        <p:grpSpPr>
          <a:xfrm>
            <a:off x="8282152" y="1196425"/>
            <a:ext cx="222260" cy="1377789"/>
            <a:chOff x="8282152" y="1196425"/>
            <a:chExt cx="222260" cy="1529014"/>
          </a:xfrm>
        </p:grpSpPr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C82F16E-41F3-4319-F90F-B7076D6D16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6709" y="1196425"/>
              <a:ext cx="0" cy="1529014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21C256BD-652F-7EF4-C081-B69F36CDF5F0}"/>
                </a:ext>
              </a:extLst>
            </p:cNvPr>
            <p:cNvCxnSpPr>
              <a:cxnSpLocks/>
            </p:cNvCxnSpPr>
            <p:nvPr/>
          </p:nvCxnSpPr>
          <p:spPr>
            <a:xfrm>
              <a:off x="8282152" y="120751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4F08250E-1F16-C1AF-ABBF-2CCC358F41B4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120751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1F6E97F0-26F1-03FF-22BD-AFE224366C4C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271122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8BEEEF9-5B34-6E56-BF7A-794879DC9FEB}"/>
              </a:ext>
            </a:extLst>
          </p:cNvPr>
          <p:cNvSpPr txBox="1"/>
          <p:nvPr/>
        </p:nvSpPr>
        <p:spPr>
          <a:xfrm>
            <a:off x="6328708" y="1707190"/>
            <a:ext cx="198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 #1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DB37-CAA0-8D9B-F60D-340C27167162}"/>
              </a:ext>
            </a:extLst>
          </p:cNvPr>
          <p:cNvSpPr/>
          <p:nvPr/>
        </p:nvSpPr>
        <p:spPr>
          <a:xfrm>
            <a:off x="1147066" y="3438507"/>
            <a:ext cx="839759" cy="8444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DCDF5E-7770-804B-6486-718D4F0EEDD6}"/>
              </a:ext>
            </a:extLst>
          </p:cNvPr>
          <p:cNvGrpSpPr/>
          <p:nvPr/>
        </p:nvGrpSpPr>
        <p:grpSpPr>
          <a:xfrm>
            <a:off x="8282152" y="3057468"/>
            <a:ext cx="222260" cy="1377794"/>
            <a:chOff x="8282152" y="1196425"/>
            <a:chExt cx="222260" cy="1529014"/>
          </a:xfrm>
        </p:grpSpPr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D04C7E89-13AF-07C5-A2BE-E51614C2B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6709" y="1196425"/>
              <a:ext cx="0" cy="152901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0D1BF028-25AC-077C-99DA-19DC1E91BAD0}"/>
                </a:ext>
              </a:extLst>
            </p:cNvPr>
            <p:cNvCxnSpPr>
              <a:cxnSpLocks/>
            </p:cNvCxnSpPr>
            <p:nvPr/>
          </p:nvCxnSpPr>
          <p:spPr>
            <a:xfrm>
              <a:off x="8282152" y="1207517"/>
              <a:ext cx="210878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21374904-DECC-AB20-09A6-371E99CACBCA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1207517"/>
              <a:ext cx="210878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1F10F56F-F058-6E46-206B-2EE9E2C74EE0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2711227"/>
              <a:ext cx="210878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2F3775A-12D8-0653-335E-AF23B3B1242C}"/>
              </a:ext>
            </a:extLst>
          </p:cNvPr>
          <p:cNvSpPr txBox="1"/>
          <p:nvPr/>
        </p:nvSpPr>
        <p:spPr>
          <a:xfrm>
            <a:off x="6328708" y="3695869"/>
            <a:ext cx="198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 #2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15A298-387F-7513-9BDE-85963102E999}"/>
              </a:ext>
            </a:extLst>
          </p:cNvPr>
          <p:cNvSpPr txBox="1"/>
          <p:nvPr/>
        </p:nvSpPr>
        <p:spPr>
          <a:xfrm>
            <a:off x="581797" y="4585449"/>
            <a:ext cx="647346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Grid cell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마다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후보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개의 좌표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+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각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Confidence Score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클래스 확률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39FFCB-00D5-67E3-D148-F15A477C47E6}"/>
              </a:ext>
            </a:extLst>
          </p:cNvPr>
          <p:cNvSpPr/>
          <p:nvPr/>
        </p:nvSpPr>
        <p:spPr>
          <a:xfrm>
            <a:off x="511781" y="1891856"/>
            <a:ext cx="2197965" cy="486465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322ED4-B30E-094B-C37F-083E3FAECC5C}"/>
              </a:ext>
            </a:extLst>
          </p:cNvPr>
          <p:cNvSpPr txBox="1"/>
          <p:nvPr/>
        </p:nvSpPr>
        <p:spPr>
          <a:xfrm>
            <a:off x="517536" y="1950422"/>
            <a:ext cx="24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ex) S=3, B=2, C=20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642804-C33D-FD34-10FE-FAF3D0B24C44}"/>
                  </a:ext>
                </a:extLst>
              </p:cNvPr>
              <p:cNvSpPr txBox="1"/>
              <p:nvPr/>
            </p:nvSpPr>
            <p:spPr>
              <a:xfrm>
                <a:off x="9349850" y="1082281"/>
                <a:ext cx="2743195" cy="418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: </a:t>
                </a:r>
                <a:r>
                  <a:rPr kumimoji="1" lang="en-US" altLang="ko-KR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Pr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(object) *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𝐼𝑂𝑈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𝑝𝑟𝑒𝑑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𝑡𝑟𝑢𝑡h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642804-C33D-FD34-10FE-FAF3D0B24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850" y="1082281"/>
                <a:ext cx="2743195" cy="418000"/>
              </a:xfrm>
              <a:prstGeom prst="rect">
                <a:avLst/>
              </a:prstGeom>
              <a:blipFill>
                <a:blip r:embed="rId4"/>
                <a:stretch>
                  <a:fillRect t="-2941" b="-1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F7ACCE-FCDD-3AB2-6A1E-CA178805C5AC}"/>
                  </a:ext>
                </a:extLst>
              </p:cNvPr>
              <p:cNvSpPr txBox="1"/>
              <p:nvPr/>
            </p:nvSpPr>
            <p:spPr>
              <a:xfrm>
                <a:off x="8726242" y="1096576"/>
                <a:ext cx="461665" cy="347787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x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y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w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h</a:t>
                </a:r>
              </a:p>
              <a:p>
                <a:pPr algn="ctr"/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x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y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w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h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F7ACCE-FCDD-3AB2-6A1E-CA178805C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242" y="1096576"/>
                <a:ext cx="461665" cy="3477875"/>
              </a:xfrm>
              <a:prstGeom prst="rect">
                <a:avLst/>
              </a:prstGeom>
              <a:blipFill>
                <a:blip r:embed="rId5"/>
                <a:stretch>
                  <a:fillRect l="-5263" b="-2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58939337-18FF-6944-2C26-B83B3EB1DB4D}"/>
              </a:ext>
            </a:extLst>
          </p:cNvPr>
          <p:cNvSpPr/>
          <p:nvPr/>
        </p:nvSpPr>
        <p:spPr>
          <a:xfrm>
            <a:off x="1550585" y="3828474"/>
            <a:ext cx="72754" cy="7367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115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34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3B6F42C8-8505-1143-2D49-77E436B9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0" y="2984944"/>
            <a:ext cx="1579486" cy="15794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7C29AC-4BDA-D9E7-51D2-0D95678BE075}"/>
              </a:ext>
            </a:extLst>
          </p:cNvPr>
          <p:cNvSpPr/>
          <p:nvPr/>
        </p:nvSpPr>
        <p:spPr>
          <a:xfrm>
            <a:off x="638079" y="2984944"/>
            <a:ext cx="1578894" cy="1579486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C54A9E9-856E-432D-E715-D658B1EEEA65}"/>
              </a:ext>
            </a:extLst>
          </p:cNvPr>
          <p:cNvGraphicFramePr>
            <a:graphicFrameLocks noGrp="1"/>
          </p:cNvGraphicFramePr>
          <p:nvPr/>
        </p:nvGraphicFramePr>
        <p:xfrm>
          <a:off x="646638" y="2984944"/>
          <a:ext cx="1578894" cy="157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98">
                  <a:extLst>
                    <a:ext uri="{9D8B030D-6E8A-4147-A177-3AD203B41FA5}">
                      <a16:colId xmlns:a16="http://schemas.microsoft.com/office/drawing/2014/main" val="505264268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785536600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399698446"/>
                    </a:ext>
                  </a:extLst>
                </a:gridCol>
              </a:tblGrid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24408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716436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433538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40613E-C9B1-6F2C-90EA-8849F1405A88}"/>
              </a:ext>
            </a:extLst>
          </p:cNvPr>
          <p:cNvSpPr/>
          <p:nvPr/>
        </p:nvSpPr>
        <p:spPr>
          <a:xfrm>
            <a:off x="1167593" y="3511145"/>
            <a:ext cx="536983" cy="527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C3FA97-3174-E45A-2976-1CBBF60AB263}"/>
              </a:ext>
            </a:extLst>
          </p:cNvPr>
          <p:cNvSpPr/>
          <p:nvPr/>
        </p:nvSpPr>
        <p:spPr>
          <a:xfrm>
            <a:off x="882880" y="3352800"/>
            <a:ext cx="935421" cy="1211629"/>
          </a:xfrm>
          <a:prstGeom prst="rect">
            <a:avLst/>
          </a:prstGeom>
          <a:noFill/>
          <a:ln w="38100">
            <a:solidFill>
              <a:srgbClr val="2E1D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6B563EC-3AFD-E3C1-8D83-C59A1DD7A299}"/>
              </a:ext>
            </a:extLst>
          </p:cNvPr>
          <p:cNvGrpSpPr/>
          <p:nvPr/>
        </p:nvGrpSpPr>
        <p:grpSpPr>
          <a:xfrm>
            <a:off x="8282152" y="1216528"/>
            <a:ext cx="222260" cy="1331180"/>
            <a:chOff x="8282152" y="1196425"/>
            <a:chExt cx="222260" cy="1529014"/>
          </a:xfrm>
        </p:grpSpPr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C82F16E-41F3-4319-F90F-B7076D6D16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6709" y="1196425"/>
              <a:ext cx="0" cy="1529014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21C256BD-652F-7EF4-C081-B69F36CDF5F0}"/>
                </a:ext>
              </a:extLst>
            </p:cNvPr>
            <p:cNvCxnSpPr>
              <a:cxnSpLocks/>
            </p:cNvCxnSpPr>
            <p:nvPr/>
          </p:nvCxnSpPr>
          <p:spPr>
            <a:xfrm>
              <a:off x="8282152" y="120751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4F08250E-1F16-C1AF-ABBF-2CCC358F41B4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120751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1F6E97F0-26F1-03FF-22BD-AFE224366C4C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2711227"/>
              <a:ext cx="210878" cy="0"/>
            </a:xfrm>
            <a:prstGeom prst="line">
              <a:avLst/>
            </a:prstGeom>
            <a:ln w="28575">
              <a:solidFill>
                <a:srgbClr val="2E1D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8BEEEF9-5B34-6E56-BF7A-794879DC9FEB}"/>
              </a:ext>
            </a:extLst>
          </p:cNvPr>
          <p:cNvSpPr txBox="1"/>
          <p:nvPr/>
        </p:nvSpPr>
        <p:spPr>
          <a:xfrm>
            <a:off x="6328708" y="1707190"/>
            <a:ext cx="198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 #1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BBDB37-CAA0-8D9B-F60D-340C27167162}"/>
              </a:ext>
            </a:extLst>
          </p:cNvPr>
          <p:cNvSpPr/>
          <p:nvPr/>
        </p:nvSpPr>
        <p:spPr>
          <a:xfrm>
            <a:off x="1147066" y="3438507"/>
            <a:ext cx="839759" cy="8444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1DCDF5E-7770-804B-6486-718D4F0EEDD6}"/>
              </a:ext>
            </a:extLst>
          </p:cNvPr>
          <p:cNvGrpSpPr/>
          <p:nvPr/>
        </p:nvGrpSpPr>
        <p:grpSpPr>
          <a:xfrm>
            <a:off x="8282152" y="3057468"/>
            <a:ext cx="222260" cy="1391869"/>
            <a:chOff x="8282152" y="1196425"/>
            <a:chExt cx="222260" cy="1529014"/>
          </a:xfrm>
        </p:grpSpPr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D04C7E89-13AF-07C5-A2BE-E51614C2B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6709" y="1196425"/>
              <a:ext cx="0" cy="1529014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0D1BF028-25AC-077C-99DA-19DC1E91BAD0}"/>
                </a:ext>
              </a:extLst>
            </p:cNvPr>
            <p:cNvCxnSpPr>
              <a:cxnSpLocks/>
            </p:cNvCxnSpPr>
            <p:nvPr/>
          </p:nvCxnSpPr>
          <p:spPr>
            <a:xfrm>
              <a:off x="8282152" y="1207517"/>
              <a:ext cx="210878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21374904-DECC-AB20-09A6-371E99CACBCA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1207517"/>
              <a:ext cx="210878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1F10F56F-F058-6E46-206B-2EE9E2C74EE0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2711227"/>
              <a:ext cx="210878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2F3775A-12D8-0653-335E-AF23B3B1242C}"/>
              </a:ext>
            </a:extLst>
          </p:cNvPr>
          <p:cNvSpPr txBox="1"/>
          <p:nvPr/>
        </p:nvSpPr>
        <p:spPr>
          <a:xfrm>
            <a:off x="6328708" y="3695869"/>
            <a:ext cx="198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 #2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26D1E31-B4F7-8FAE-AE41-D9F3214F8A10}"/>
              </a:ext>
            </a:extLst>
          </p:cNvPr>
          <p:cNvGrpSpPr/>
          <p:nvPr/>
        </p:nvGrpSpPr>
        <p:grpSpPr>
          <a:xfrm>
            <a:off x="8282152" y="4897068"/>
            <a:ext cx="222260" cy="1529014"/>
            <a:chOff x="8282152" y="1196425"/>
            <a:chExt cx="222260" cy="1529014"/>
          </a:xfrm>
        </p:grpSpPr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3FC5A3D9-2458-29D6-9C67-D566445E7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6709" y="1196425"/>
              <a:ext cx="0" cy="152901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2CDAD75E-4B72-D9A5-50F9-6198C1F78BD0}"/>
                </a:ext>
              </a:extLst>
            </p:cNvPr>
            <p:cNvCxnSpPr>
              <a:cxnSpLocks/>
            </p:cNvCxnSpPr>
            <p:nvPr/>
          </p:nvCxnSpPr>
          <p:spPr>
            <a:xfrm>
              <a:off x="8282152" y="1207517"/>
              <a:ext cx="2108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C005A00-C69D-082F-C94B-72B088703228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1207517"/>
              <a:ext cx="2108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C3EE72B8-F45C-3DF1-2359-4316F527F67B}"/>
                </a:ext>
              </a:extLst>
            </p:cNvPr>
            <p:cNvCxnSpPr>
              <a:cxnSpLocks/>
            </p:cNvCxnSpPr>
            <p:nvPr/>
          </p:nvCxnSpPr>
          <p:spPr>
            <a:xfrm>
              <a:off x="8293534" y="2711227"/>
              <a:ext cx="21087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9341A99-8FB1-3494-A8BC-CE3B6CA2794E}"/>
              </a:ext>
            </a:extLst>
          </p:cNvPr>
          <p:cNvSpPr txBox="1"/>
          <p:nvPr/>
        </p:nvSpPr>
        <p:spPr>
          <a:xfrm>
            <a:off x="6989721" y="5510626"/>
            <a:ext cx="130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클래스 확률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390F0-41E2-06FF-8F7A-4167C3B636D0}"/>
              </a:ext>
            </a:extLst>
          </p:cNvPr>
          <p:cNvSpPr txBox="1"/>
          <p:nvPr/>
        </p:nvSpPr>
        <p:spPr>
          <a:xfrm>
            <a:off x="581797" y="4585449"/>
            <a:ext cx="647346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Grid cell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마다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후보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개의 좌표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+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각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Confidence Score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클래스 확률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7BF6C4-5A00-63C6-B45D-F7A9F61D7FC7}"/>
              </a:ext>
            </a:extLst>
          </p:cNvPr>
          <p:cNvSpPr/>
          <p:nvPr/>
        </p:nvSpPr>
        <p:spPr>
          <a:xfrm>
            <a:off x="511781" y="1891856"/>
            <a:ext cx="2197965" cy="486465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CCE6F5-4E81-FFC3-A378-E0FF83E87156}"/>
              </a:ext>
            </a:extLst>
          </p:cNvPr>
          <p:cNvSpPr txBox="1"/>
          <p:nvPr/>
        </p:nvSpPr>
        <p:spPr>
          <a:xfrm>
            <a:off x="517536" y="1950422"/>
            <a:ext cx="24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ex) S=3, B=2, C=20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057794-4B06-4B74-8DF4-E2931F6814B5}"/>
                  </a:ext>
                </a:extLst>
              </p:cNvPr>
              <p:cNvSpPr txBox="1"/>
              <p:nvPr/>
            </p:nvSpPr>
            <p:spPr>
              <a:xfrm>
                <a:off x="9349850" y="1090831"/>
                <a:ext cx="2743195" cy="418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: </a:t>
                </a:r>
                <a:r>
                  <a:rPr kumimoji="1" lang="en-US" altLang="ko-KR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Pr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(object) *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𝐼𝑂𝑈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𝑝𝑟𝑒𝑑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𝑡𝑟𝑢𝑡h</m:t>
                        </m:r>
                      </m:sup>
                    </m:sSubSup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057794-4B06-4B74-8DF4-E2931F68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850" y="1090831"/>
                <a:ext cx="2743195" cy="418000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CA8BB6-01FA-2A81-715F-4194D33186FD}"/>
                  </a:ext>
                </a:extLst>
              </p:cNvPr>
              <p:cNvSpPr txBox="1"/>
              <p:nvPr/>
            </p:nvSpPr>
            <p:spPr>
              <a:xfrm>
                <a:off x="9413350" y="4767613"/>
                <a:ext cx="2396105" cy="1510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: </a:t>
                </a:r>
                <a:r>
                  <a:rPr kumimoji="1" lang="en-US" altLang="ko-KR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Pr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𝐶𝑙𝑎𝑠𝑠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|Object)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물체가 </a:t>
                </a:r>
                <a:r>
                  <a:rPr kumimoji="1" lang="en-US" altLang="ko-KR" sz="15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안에 있을 때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grid cell 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내의 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object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가</a:t>
                </a:r>
                <a:endParaRPr kumimoji="1" lang="en-US" altLang="ko-KR" sz="15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sz="15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i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번째 </a:t>
                </a:r>
                <a:r>
                  <a:rPr kumimoji="1" lang="en-US" altLang="ko-KR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class</a:t>
                </a:r>
                <a:r>
                  <a:rPr kumimoji="1" lang="ko-KR" altLang="en-US" sz="15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에 속할 확률</a:t>
                </a:r>
                <a:endParaRPr lang="ko-KR" altLang="en-US" sz="15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CA8BB6-01FA-2A81-715F-4194D3318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50" y="4767613"/>
                <a:ext cx="2396105" cy="1510798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807CB010-8ED0-BF58-814F-3509F2F3C732}"/>
              </a:ext>
            </a:extLst>
          </p:cNvPr>
          <p:cNvSpPr/>
          <p:nvPr/>
        </p:nvSpPr>
        <p:spPr>
          <a:xfrm>
            <a:off x="8566357" y="1043827"/>
            <a:ext cx="691944" cy="546599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59B215-30F5-0798-8A17-2446FB824FEB}"/>
                  </a:ext>
                </a:extLst>
              </p:cNvPr>
              <p:cNvSpPr txBox="1"/>
              <p:nvPr/>
            </p:nvSpPr>
            <p:spPr>
              <a:xfrm>
                <a:off x="8703940" y="1096576"/>
                <a:ext cx="461665" cy="532453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x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y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w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h</a:t>
                </a:r>
              </a:p>
              <a:p>
                <a:pPr algn="ctr"/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x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y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w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h</a:t>
                </a:r>
              </a:p>
              <a:p>
                <a:pPr algn="ctr"/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e>
                        <m:sub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e>
                        <m:sub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59B215-30F5-0798-8A17-2446FB82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940" y="1096576"/>
                <a:ext cx="461665" cy="5324535"/>
              </a:xfrm>
              <a:prstGeom prst="rect">
                <a:avLst/>
              </a:prstGeom>
              <a:blipFill>
                <a:blip r:embed="rId7"/>
                <a:stretch>
                  <a:fillRect l="-2703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87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34" name="Picture 2" descr="These 25 Cute Dog Breeds Are Guaranteed to Make You Smile | BeChewy">
            <a:extLst>
              <a:ext uri="{FF2B5EF4-FFF2-40B4-BE49-F238E27FC236}">
                <a16:creationId xmlns:a16="http://schemas.microsoft.com/office/drawing/2014/main" id="{3B6F42C8-8505-1143-2D49-77E436B9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150" y="2728906"/>
            <a:ext cx="1579486" cy="15794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7C29AC-4BDA-D9E7-51D2-0D95678BE075}"/>
              </a:ext>
            </a:extLst>
          </p:cNvPr>
          <p:cNvSpPr/>
          <p:nvPr/>
        </p:nvSpPr>
        <p:spPr>
          <a:xfrm>
            <a:off x="1170439" y="2728906"/>
            <a:ext cx="1578894" cy="1579486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C54A9E9-856E-432D-E715-D658B1EEEA65}"/>
              </a:ext>
            </a:extLst>
          </p:cNvPr>
          <p:cNvGraphicFramePr>
            <a:graphicFrameLocks noGrp="1"/>
          </p:cNvGraphicFramePr>
          <p:nvPr/>
        </p:nvGraphicFramePr>
        <p:xfrm>
          <a:off x="1178998" y="2728906"/>
          <a:ext cx="1578894" cy="157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298">
                  <a:extLst>
                    <a:ext uri="{9D8B030D-6E8A-4147-A177-3AD203B41FA5}">
                      <a16:colId xmlns:a16="http://schemas.microsoft.com/office/drawing/2014/main" val="505264268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785536600"/>
                    </a:ext>
                  </a:extLst>
                </a:gridCol>
                <a:gridCol w="526298">
                  <a:extLst>
                    <a:ext uri="{9D8B030D-6E8A-4147-A177-3AD203B41FA5}">
                      <a16:colId xmlns:a16="http://schemas.microsoft.com/office/drawing/2014/main" val="2399698446"/>
                    </a:ext>
                  </a:extLst>
                </a:gridCol>
              </a:tblGrid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24408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716436"/>
                  </a:ext>
                </a:extLst>
              </a:tr>
              <a:tr h="5264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43353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B01869-4891-7DBE-BD04-B003411957E0}"/>
              </a:ext>
            </a:extLst>
          </p:cNvPr>
          <p:cNvSpPr/>
          <p:nvPr/>
        </p:nvSpPr>
        <p:spPr>
          <a:xfrm>
            <a:off x="3871585" y="1089465"/>
            <a:ext cx="691944" cy="5465998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0043B6-1F53-99A0-A04C-33D0B300413E}"/>
                  </a:ext>
                </a:extLst>
              </p:cNvPr>
              <p:cNvSpPr txBox="1"/>
              <p:nvPr/>
            </p:nvSpPr>
            <p:spPr>
              <a:xfrm>
                <a:off x="4009168" y="1150527"/>
                <a:ext cx="461665" cy="5324535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x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y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w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h</a:t>
                </a:r>
              </a:p>
              <a:p>
                <a:pPr algn="ctr"/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x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y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w</a:t>
                </a: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h</a:t>
                </a:r>
              </a:p>
              <a:p>
                <a:pPr algn="ctr"/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e>
                        <m:sub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c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  <a:ea typeface="NanumSquareOTF Bold" panose="020B0600000101010101" pitchFamily="34" charset="-127"/>
                          </a:rPr>
                          <m:t>3</m:t>
                        </m:r>
                      </m:sub>
                    </m:sSub>
                  </m:oMath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  <a:p>
                <a:pPr algn="ctr"/>
                <a:r>
                  <a:rPr lang="en-US" altLang="ko-KR" sz="2000" dirty="0">
                    <a:latin typeface="Baskerville Old Face" panose="02020602080505020303" pitchFamily="18" charset="0"/>
                    <a:ea typeface="Baskerville" panose="02020502070401020303" pitchFamily="18" charset="0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c</m:t>
                          </m:r>
                        </m:e>
                        <m:sub>
                          <m:r>
                            <a:rPr lang="en-US" altLang="ko-KR" sz="2000" b="0" i="0" smtClean="0">
                              <a:latin typeface="Cambria Math" panose="02040503050406030204" pitchFamily="18" charset="0"/>
                              <a:ea typeface="NanumSquareOTF Bold" panose="020B0600000101010101" pitchFamily="34" charset="-127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altLang="ko-KR" sz="2000" dirty="0">
                  <a:latin typeface="Baskerville Old Face" panose="02020602080505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0043B6-1F53-99A0-A04C-33D0B300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168" y="1150527"/>
                <a:ext cx="461665" cy="5324535"/>
              </a:xfrm>
              <a:prstGeom prst="rect">
                <a:avLst/>
              </a:prstGeom>
              <a:blipFill>
                <a:blip r:embed="rId4"/>
                <a:stretch>
                  <a:fillRect l="-2703" r="-5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FC82F16E-41F3-4319-F90F-B7076D6D1610}"/>
              </a:ext>
            </a:extLst>
          </p:cNvPr>
          <p:cNvCxnSpPr>
            <a:cxnSpLocks/>
          </p:cNvCxnSpPr>
          <p:nvPr/>
        </p:nvCxnSpPr>
        <p:spPr>
          <a:xfrm flipH="1" flipV="1">
            <a:off x="3577128" y="1250407"/>
            <a:ext cx="15707" cy="5074518"/>
          </a:xfrm>
          <a:prstGeom prst="line">
            <a:avLst/>
          </a:prstGeom>
          <a:ln w="28575">
            <a:solidFill>
              <a:srgbClr val="2E1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1C256BD-652F-7EF4-C081-B69F36CDF5F0}"/>
              </a:ext>
            </a:extLst>
          </p:cNvPr>
          <p:cNvCxnSpPr>
            <a:cxnSpLocks/>
          </p:cNvCxnSpPr>
          <p:nvPr/>
        </p:nvCxnSpPr>
        <p:spPr>
          <a:xfrm>
            <a:off x="3563471" y="1250407"/>
            <a:ext cx="253037" cy="0"/>
          </a:xfrm>
          <a:prstGeom prst="line">
            <a:avLst/>
          </a:prstGeom>
          <a:ln w="28575">
            <a:solidFill>
              <a:srgbClr val="2E1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4F08250E-1F16-C1AF-ABBF-2CCC358F41B4}"/>
              </a:ext>
            </a:extLst>
          </p:cNvPr>
          <p:cNvCxnSpPr>
            <a:cxnSpLocks/>
          </p:cNvCxnSpPr>
          <p:nvPr/>
        </p:nvCxnSpPr>
        <p:spPr>
          <a:xfrm>
            <a:off x="3577128" y="1250407"/>
            <a:ext cx="253037" cy="0"/>
          </a:xfrm>
          <a:prstGeom prst="line">
            <a:avLst/>
          </a:prstGeom>
          <a:ln w="28575">
            <a:solidFill>
              <a:srgbClr val="2E1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F6E97F0-26F1-03FF-22BD-AFE224366C4C}"/>
              </a:ext>
            </a:extLst>
          </p:cNvPr>
          <p:cNvCxnSpPr>
            <a:cxnSpLocks/>
          </p:cNvCxnSpPr>
          <p:nvPr/>
        </p:nvCxnSpPr>
        <p:spPr>
          <a:xfrm>
            <a:off x="3577128" y="6324925"/>
            <a:ext cx="253037" cy="0"/>
          </a:xfrm>
          <a:prstGeom prst="line">
            <a:avLst/>
          </a:prstGeom>
          <a:ln w="28575">
            <a:solidFill>
              <a:srgbClr val="2E1D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8BEEEF9-5B34-6E56-BF7A-794879DC9FEB}"/>
              </a:ext>
            </a:extLst>
          </p:cNvPr>
          <p:cNvSpPr txBox="1"/>
          <p:nvPr/>
        </p:nvSpPr>
        <p:spPr>
          <a:xfrm>
            <a:off x="3086978" y="3418334"/>
            <a:ext cx="462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7BF6C4-5A00-63C6-B45D-F7A9F61D7FC7}"/>
              </a:ext>
            </a:extLst>
          </p:cNvPr>
          <p:cNvSpPr/>
          <p:nvPr/>
        </p:nvSpPr>
        <p:spPr>
          <a:xfrm>
            <a:off x="5438080" y="1569076"/>
            <a:ext cx="2197965" cy="486465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CCE6F5-4E81-FFC3-A378-E0FF83E87156}"/>
              </a:ext>
            </a:extLst>
          </p:cNvPr>
          <p:cNvSpPr txBox="1"/>
          <p:nvPr/>
        </p:nvSpPr>
        <p:spPr>
          <a:xfrm>
            <a:off x="5443835" y="1627642"/>
            <a:ext cx="24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ex) S=3, B=2, C=20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4FB9F3-C348-7E64-3601-467A5C66BCDE}"/>
              </a:ext>
            </a:extLst>
          </p:cNvPr>
          <p:cNvSpPr txBox="1"/>
          <p:nvPr/>
        </p:nvSpPr>
        <p:spPr>
          <a:xfrm>
            <a:off x="1450337" y="4350955"/>
            <a:ext cx="103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grid 3*3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7C109E-801F-4CC7-4530-850590F4CC66}"/>
              </a:ext>
            </a:extLst>
          </p:cNvPr>
          <p:cNvSpPr txBox="1"/>
          <p:nvPr/>
        </p:nvSpPr>
        <p:spPr>
          <a:xfrm>
            <a:off x="5053681" y="2118551"/>
            <a:ext cx="3121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최종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output tensor : 3*3*30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393343-3E8E-6CDE-EF5A-D56EC01C5714}"/>
              </a:ext>
            </a:extLst>
          </p:cNvPr>
          <p:cNvSpPr/>
          <p:nvPr/>
        </p:nvSpPr>
        <p:spPr>
          <a:xfrm>
            <a:off x="8616303" y="1569076"/>
            <a:ext cx="2555540" cy="486465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C3584C-F1C8-D61C-84F3-F2E8BACBF063}"/>
              </a:ext>
            </a:extLst>
          </p:cNvPr>
          <p:cNvSpPr txBox="1"/>
          <p:nvPr/>
        </p:nvSpPr>
        <p:spPr>
          <a:xfrm>
            <a:off x="8622057" y="1627642"/>
            <a:ext cx="2731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디폴트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S=7, B=2, C=20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B9C8A0-F0C3-48C8-88B2-9B53C9378136}"/>
              </a:ext>
            </a:extLst>
          </p:cNvPr>
          <p:cNvSpPr txBox="1"/>
          <p:nvPr/>
        </p:nvSpPr>
        <p:spPr>
          <a:xfrm>
            <a:off x="8333124" y="2118551"/>
            <a:ext cx="3121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최종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output tensor : 7*7*30</a:t>
            </a:r>
            <a:endParaRPr lang="ko-KR" altLang="en-US" dirty="0"/>
          </a:p>
        </p:txBody>
      </p:sp>
      <p:pic>
        <p:nvPicPr>
          <p:cNvPr id="2" name="Picture 2" descr="img">
            <a:extLst>
              <a:ext uri="{FF2B5EF4-FFF2-40B4-BE49-F238E27FC236}">
                <a16:creationId xmlns:a16="http://schemas.microsoft.com/office/drawing/2014/main" id="{654CEA5A-36B5-78D7-490D-F5B33C7B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13" y="2566467"/>
            <a:ext cx="5765030" cy="36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244A4D-7747-71B4-4F65-E3D350520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394" r="53416" b="1313"/>
          <a:stretch/>
        </p:blipFill>
        <p:spPr>
          <a:xfrm>
            <a:off x="4683410" y="1141853"/>
            <a:ext cx="3196475" cy="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9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28F8B2A0-CB71-A0D1-A8FA-0392A54FECBC}"/>
              </a:ext>
            </a:extLst>
          </p:cNvPr>
          <p:cNvSpPr/>
          <p:nvPr/>
        </p:nvSpPr>
        <p:spPr>
          <a:xfrm>
            <a:off x="633263" y="2637354"/>
            <a:ext cx="2065471" cy="2165248"/>
          </a:xfrm>
          <a:prstGeom prst="cube">
            <a:avLst>
              <a:gd name="adj" fmla="val 56922"/>
            </a:avLst>
          </a:prstGeom>
          <a:solidFill>
            <a:srgbClr val="ACC8E2">
              <a:alpha val="2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246FA-4855-19C5-9871-60AAF52E372A}"/>
              </a:ext>
            </a:extLst>
          </p:cNvPr>
          <p:cNvSpPr txBox="1"/>
          <p:nvPr/>
        </p:nvSpPr>
        <p:spPr>
          <a:xfrm>
            <a:off x="876681" y="4802602"/>
            <a:ext cx="248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7C8E9-07FB-53AF-2607-24782FCAB741}"/>
              </a:ext>
            </a:extLst>
          </p:cNvPr>
          <p:cNvSpPr txBox="1"/>
          <p:nvPr/>
        </p:nvSpPr>
        <p:spPr>
          <a:xfrm>
            <a:off x="304800" y="4159979"/>
            <a:ext cx="248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56801-BFB2-FBA9-869D-D9C6F87F8DE8}"/>
              </a:ext>
            </a:extLst>
          </p:cNvPr>
          <p:cNvSpPr txBox="1"/>
          <p:nvPr/>
        </p:nvSpPr>
        <p:spPr>
          <a:xfrm>
            <a:off x="817851" y="2896065"/>
            <a:ext cx="696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</a:t>
            </a:r>
            <a:endParaRPr lang="ko-KR" altLang="en-US" dirty="0"/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CED30936-E104-78D0-BD5E-FE65F5028313}"/>
              </a:ext>
            </a:extLst>
          </p:cNvPr>
          <p:cNvSpPr/>
          <p:nvPr/>
        </p:nvSpPr>
        <p:spPr>
          <a:xfrm>
            <a:off x="1125200" y="2994205"/>
            <a:ext cx="1393901" cy="1393902"/>
          </a:xfrm>
          <a:prstGeom prst="cube">
            <a:avLst>
              <a:gd name="adj" fmla="val 80911"/>
            </a:avLst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093FE4-9DBC-8956-2DA9-C5CE598580FA}"/>
              </a:ext>
            </a:extLst>
          </p:cNvPr>
          <p:cNvSpPr/>
          <p:nvPr/>
        </p:nvSpPr>
        <p:spPr>
          <a:xfrm>
            <a:off x="4371278" y="2153951"/>
            <a:ext cx="6333893" cy="26586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EFC6D1-720A-A2B5-0E6C-52C67C6E39F2}"/>
              </a:ext>
            </a:extLst>
          </p:cNvPr>
          <p:cNvSpPr/>
          <p:nvPr/>
        </p:nvSpPr>
        <p:spPr>
          <a:xfrm>
            <a:off x="4371278" y="2153951"/>
            <a:ext cx="256478" cy="265864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F2F88-0EE0-3DBE-8C87-A61C1C4D591B}"/>
              </a:ext>
            </a:extLst>
          </p:cNvPr>
          <p:cNvSpPr/>
          <p:nvPr/>
        </p:nvSpPr>
        <p:spPr>
          <a:xfrm>
            <a:off x="7504770" y="2153951"/>
            <a:ext cx="3211552" cy="265864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B4EB7A-F87B-FB2B-E264-4C617ADC5981}"/>
              </a:ext>
            </a:extLst>
          </p:cNvPr>
          <p:cNvSpPr/>
          <p:nvPr/>
        </p:nvSpPr>
        <p:spPr>
          <a:xfrm>
            <a:off x="4435352" y="2686626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EA8560-9B0D-D89E-7210-41C868459E69}"/>
              </a:ext>
            </a:extLst>
          </p:cNvPr>
          <p:cNvSpPr txBox="1"/>
          <p:nvPr/>
        </p:nvSpPr>
        <p:spPr>
          <a:xfrm>
            <a:off x="4142678" y="1730290"/>
            <a:ext cx="609971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#1 confidence score                                                      class score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BCA103-AC4C-60D2-94FC-319293F71A62}"/>
              </a:ext>
            </a:extLst>
          </p:cNvPr>
          <p:cNvSpPr txBox="1"/>
          <p:nvPr/>
        </p:nvSpPr>
        <p:spPr>
          <a:xfrm>
            <a:off x="4776255" y="443818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 scores for </a:t>
            </a:r>
            <a:r>
              <a:rPr lang="en-US" altLang="ko-KR" sz="18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#1</a:t>
            </a:r>
            <a:endParaRPr lang="ko-KR" altLang="en-US" dirty="0"/>
          </a:p>
        </p:txBody>
      </p:sp>
      <p:cxnSp>
        <p:nvCxnSpPr>
          <p:cNvPr id="38" name="직선 연결선 23">
            <a:extLst>
              <a:ext uri="{FF2B5EF4-FFF2-40B4-BE49-F238E27FC236}">
                <a16:creationId xmlns:a16="http://schemas.microsoft.com/office/drawing/2014/main" id="{208A76A2-3BD0-5E4A-AF9C-7E1D59E0A435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1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28F8B2A0-CB71-A0D1-A8FA-0392A54FECBC}"/>
              </a:ext>
            </a:extLst>
          </p:cNvPr>
          <p:cNvSpPr/>
          <p:nvPr/>
        </p:nvSpPr>
        <p:spPr>
          <a:xfrm>
            <a:off x="633263" y="2637354"/>
            <a:ext cx="2065471" cy="2165248"/>
          </a:xfrm>
          <a:prstGeom prst="cube">
            <a:avLst>
              <a:gd name="adj" fmla="val 56922"/>
            </a:avLst>
          </a:prstGeom>
          <a:solidFill>
            <a:srgbClr val="ACC8E2">
              <a:alpha val="2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246FA-4855-19C5-9871-60AAF52E372A}"/>
              </a:ext>
            </a:extLst>
          </p:cNvPr>
          <p:cNvSpPr txBox="1"/>
          <p:nvPr/>
        </p:nvSpPr>
        <p:spPr>
          <a:xfrm>
            <a:off x="876681" y="4802602"/>
            <a:ext cx="248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7C8E9-07FB-53AF-2607-24782FCAB741}"/>
              </a:ext>
            </a:extLst>
          </p:cNvPr>
          <p:cNvSpPr txBox="1"/>
          <p:nvPr/>
        </p:nvSpPr>
        <p:spPr>
          <a:xfrm>
            <a:off x="304800" y="4159979"/>
            <a:ext cx="248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56801-BFB2-FBA9-869D-D9C6F87F8DE8}"/>
              </a:ext>
            </a:extLst>
          </p:cNvPr>
          <p:cNvSpPr txBox="1"/>
          <p:nvPr/>
        </p:nvSpPr>
        <p:spPr>
          <a:xfrm>
            <a:off x="817851" y="2896065"/>
            <a:ext cx="696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30</a:t>
            </a:r>
            <a:endParaRPr lang="ko-KR" altLang="en-US" dirty="0"/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CED30936-E104-78D0-BD5E-FE65F5028313}"/>
              </a:ext>
            </a:extLst>
          </p:cNvPr>
          <p:cNvSpPr/>
          <p:nvPr/>
        </p:nvSpPr>
        <p:spPr>
          <a:xfrm>
            <a:off x="633263" y="2637354"/>
            <a:ext cx="1440864" cy="1443174"/>
          </a:xfrm>
          <a:prstGeom prst="cube">
            <a:avLst>
              <a:gd name="adj" fmla="val 80911"/>
            </a:avLst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093FE4-9DBC-8956-2DA9-C5CE598580FA}"/>
              </a:ext>
            </a:extLst>
          </p:cNvPr>
          <p:cNvSpPr/>
          <p:nvPr/>
        </p:nvSpPr>
        <p:spPr>
          <a:xfrm>
            <a:off x="4371278" y="2153951"/>
            <a:ext cx="6333893" cy="265864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EFC6D1-720A-A2B5-0E6C-52C67C6E39F2}"/>
              </a:ext>
            </a:extLst>
          </p:cNvPr>
          <p:cNvSpPr/>
          <p:nvPr/>
        </p:nvSpPr>
        <p:spPr>
          <a:xfrm>
            <a:off x="4371278" y="2153951"/>
            <a:ext cx="256478" cy="265864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F2F88-0EE0-3DBE-8C87-A61C1C4D591B}"/>
              </a:ext>
            </a:extLst>
          </p:cNvPr>
          <p:cNvSpPr/>
          <p:nvPr/>
        </p:nvSpPr>
        <p:spPr>
          <a:xfrm>
            <a:off x="7504770" y="2153951"/>
            <a:ext cx="3211552" cy="265864"/>
          </a:xfrm>
          <a:prstGeom prst="rect">
            <a:avLst/>
          </a:prstGeom>
          <a:solidFill>
            <a:srgbClr val="FFFF00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B4EB7A-F87B-FB2B-E264-4C617ADC5981}"/>
              </a:ext>
            </a:extLst>
          </p:cNvPr>
          <p:cNvSpPr/>
          <p:nvPr/>
        </p:nvSpPr>
        <p:spPr>
          <a:xfrm>
            <a:off x="4435352" y="2686626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EA8560-9B0D-D89E-7210-41C868459E69}"/>
              </a:ext>
            </a:extLst>
          </p:cNvPr>
          <p:cNvSpPr txBox="1"/>
          <p:nvPr/>
        </p:nvSpPr>
        <p:spPr>
          <a:xfrm>
            <a:off x="4142678" y="1730290"/>
            <a:ext cx="6099716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#1 confidence score                                                      class score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145980-D795-0107-029D-D497A4DE75B5}"/>
              </a:ext>
            </a:extLst>
          </p:cNvPr>
          <p:cNvSpPr/>
          <p:nvPr/>
        </p:nvSpPr>
        <p:spPr>
          <a:xfrm>
            <a:off x="4836796" y="2686626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713E3C-BAC3-5BB4-48CD-6759D10CE3B1}"/>
              </a:ext>
            </a:extLst>
          </p:cNvPr>
          <p:cNvSpPr/>
          <p:nvPr/>
        </p:nvSpPr>
        <p:spPr>
          <a:xfrm>
            <a:off x="5260542" y="2686626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115C8-7073-F220-2DC5-BBD425BA34A1}"/>
              </a:ext>
            </a:extLst>
          </p:cNvPr>
          <p:cNvSpPr/>
          <p:nvPr/>
        </p:nvSpPr>
        <p:spPr>
          <a:xfrm>
            <a:off x="5684289" y="2686626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DB16C8CD-5D5D-AFAE-E09C-A0DC43313884}"/>
              </a:ext>
            </a:extLst>
          </p:cNvPr>
          <p:cNvSpPr/>
          <p:nvPr/>
        </p:nvSpPr>
        <p:spPr>
          <a:xfrm>
            <a:off x="1257870" y="3358941"/>
            <a:ext cx="1440864" cy="1443174"/>
          </a:xfrm>
          <a:prstGeom prst="cube">
            <a:avLst>
              <a:gd name="adj" fmla="val 80911"/>
            </a:avLst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CC2954-3159-45E2-619D-BD227D11269F}"/>
              </a:ext>
            </a:extLst>
          </p:cNvPr>
          <p:cNvSpPr/>
          <p:nvPr/>
        </p:nvSpPr>
        <p:spPr>
          <a:xfrm>
            <a:off x="10033263" y="2686626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EEDD42-F5B2-ADF4-6CB6-C122E6232C32}"/>
              </a:ext>
            </a:extLst>
          </p:cNvPr>
          <p:cNvSpPr/>
          <p:nvPr/>
        </p:nvSpPr>
        <p:spPr>
          <a:xfrm>
            <a:off x="10457010" y="2686626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AABA81-27F1-AB75-71CA-24EE91ABF83E}"/>
              </a:ext>
            </a:extLst>
          </p:cNvPr>
          <p:cNvSpPr txBox="1"/>
          <p:nvPr/>
        </p:nvSpPr>
        <p:spPr>
          <a:xfrm>
            <a:off x="7818265" y="4253520"/>
            <a:ext cx="446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…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810508-B4B9-9440-9BEC-88756074E55C}"/>
              </a:ext>
            </a:extLst>
          </p:cNvPr>
          <p:cNvSpPr txBox="1"/>
          <p:nvPr/>
        </p:nvSpPr>
        <p:spPr>
          <a:xfrm>
            <a:off x="4357293" y="2435691"/>
            <a:ext cx="67125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bb1    bb2     bb3     bb4					  bb97  bb98  </a:t>
            </a:r>
            <a:endParaRPr lang="ko-KR" altLang="en-US" sz="1100" dirty="0"/>
          </a:p>
        </p:txBody>
      </p:sp>
      <p:cxnSp>
        <p:nvCxnSpPr>
          <p:cNvPr id="25" name="직선 연결선 23">
            <a:extLst>
              <a:ext uri="{FF2B5EF4-FFF2-40B4-BE49-F238E27FC236}">
                <a16:creationId xmlns:a16="http://schemas.microsoft.com/office/drawing/2014/main" id="{B0B8521E-355B-96ED-25C7-EB02A896F285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B2A549C-D909-FFD2-C8E4-5091163AA8F3}"/>
              </a:ext>
            </a:extLst>
          </p:cNvPr>
          <p:cNvSpPr txBox="1"/>
          <p:nvPr/>
        </p:nvSpPr>
        <p:spPr>
          <a:xfrm>
            <a:off x="7004543" y="3949903"/>
            <a:ext cx="219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7*7*2 = 98 </a:t>
            </a:r>
            <a:r>
              <a:rPr lang="en-US" altLang="ko-KR" sz="18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321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B4EB7A-F87B-FB2B-E264-4C617ADC5981}"/>
              </a:ext>
            </a:extLst>
          </p:cNvPr>
          <p:cNvSpPr/>
          <p:nvPr/>
        </p:nvSpPr>
        <p:spPr>
          <a:xfrm>
            <a:off x="855815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145980-D795-0107-029D-D497A4DE75B5}"/>
              </a:ext>
            </a:extLst>
          </p:cNvPr>
          <p:cNvSpPr/>
          <p:nvPr/>
        </p:nvSpPr>
        <p:spPr>
          <a:xfrm>
            <a:off x="1257259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CC2954-3159-45E2-619D-BD227D11269F}"/>
              </a:ext>
            </a:extLst>
          </p:cNvPr>
          <p:cNvSpPr/>
          <p:nvPr/>
        </p:nvSpPr>
        <p:spPr>
          <a:xfrm>
            <a:off x="2718072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EEDD42-F5B2-ADF4-6CB6-C122E6232C32}"/>
              </a:ext>
            </a:extLst>
          </p:cNvPr>
          <p:cNvSpPr/>
          <p:nvPr/>
        </p:nvSpPr>
        <p:spPr>
          <a:xfrm>
            <a:off x="3141819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810508-B4B9-9440-9BEC-88756074E55C}"/>
              </a:ext>
            </a:extLst>
          </p:cNvPr>
          <p:cNvSpPr txBox="1"/>
          <p:nvPr/>
        </p:nvSpPr>
        <p:spPr>
          <a:xfrm>
            <a:off x="777757" y="2301876"/>
            <a:ext cx="29467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bb1    bb2    		bb97  bb98  </a:t>
            </a:r>
            <a:endParaRPr lang="ko-KR" altLang="en-US" sz="1100" dirty="0"/>
          </a:p>
        </p:txBody>
      </p:sp>
      <p:cxnSp>
        <p:nvCxnSpPr>
          <p:cNvPr id="25" name="직선 연결선 23">
            <a:extLst>
              <a:ext uri="{FF2B5EF4-FFF2-40B4-BE49-F238E27FC236}">
                <a16:creationId xmlns:a16="http://schemas.microsoft.com/office/drawing/2014/main" id="{B0B8521E-355B-96ED-25C7-EB02A896F285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4423923-DC10-80E5-D139-897F7919CAF1}"/>
              </a:ext>
            </a:extLst>
          </p:cNvPr>
          <p:cNvSpPr txBox="1"/>
          <p:nvPr/>
        </p:nvSpPr>
        <p:spPr>
          <a:xfrm>
            <a:off x="1901244" y="4058864"/>
            <a:ext cx="429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…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86944F-BF25-B765-9137-3D606234609B}"/>
              </a:ext>
            </a:extLst>
          </p:cNvPr>
          <p:cNvSpPr/>
          <p:nvPr/>
        </p:nvSpPr>
        <p:spPr>
          <a:xfrm>
            <a:off x="739382" y="2585023"/>
            <a:ext cx="2750949" cy="1931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3D6278-2599-72F7-3709-F4B55D22C736}"/>
              </a:ext>
            </a:extLst>
          </p:cNvPr>
          <p:cNvSpPr txBox="1"/>
          <p:nvPr/>
        </p:nvSpPr>
        <p:spPr>
          <a:xfrm>
            <a:off x="498977" y="174887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 </a:t>
            </a:r>
            <a:r>
              <a:rPr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선별 과정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FF4ADD-3885-2F4C-6B04-DD0D28FAC9BD}"/>
              </a:ext>
            </a:extLst>
          </p:cNvPr>
          <p:cNvSpPr txBox="1"/>
          <p:nvPr/>
        </p:nvSpPr>
        <p:spPr>
          <a:xfrm>
            <a:off x="1591707" y="2799136"/>
            <a:ext cx="113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Dog scores</a:t>
            </a:r>
            <a:endParaRPr lang="ko-KR" altLang="en-US" sz="14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CCE17F-F58A-3868-35B9-E590582E7F48}"/>
              </a:ext>
            </a:extLst>
          </p:cNvPr>
          <p:cNvSpPr/>
          <p:nvPr/>
        </p:nvSpPr>
        <p:spPr>
          <a:xfrm>
            <a:off x="5171333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0CD4CD-6008-233B-43AF-51E6723B2789}"/>
              </a:ext>
            </a:extLst>
          </p:cNvPr>
          <p:cNvSpPr/>
          <p:nvPr/>
        </p:nvSpPr>
        <p:spPr>
          <a:xfrm>
            <a:off x="5572777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117118-4EB2-A4DC-F4E0-C957649C72EE}"/>
              </a:ext>
            </a:extLst>
          </p:cNvPr>
          <p:cNvSpPr/>
          <p:nvPr/>
        </p:nvSpPr>
        <p:spPr>
          <a:xfrm>
            <a:off x="7033590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3E3D65-A1A3-FE87-702F-BE8C0F4968C4}"/>
              </a:ext>
            </a:extLst>
          </p:cNvPr>
          <p:cNvSpPr/>
          <p:nvPr/>
        </p:nvSpPr>
        <p:spPr>
          <a:xfrm>
            <a:off x="7457337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2C9FF4-FB10-3585-7A3E-925DE8F39DAF}"/>
              </a:ext>
            </a:extLst>
          </p:cNvPr>
          <p:cNvSpPr txBox="1"/>
          <p:nvPr/>
        </p:nvSpPr>
        <p:spPr>
          <a:xfrm>
            <a:off x="5093275" y="2301876"/>
            <a:ext cx="29467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bb1    bb2    		bb97  bb98  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EB32D9-DD7B-7C4E-B71F-34D0B5F018C4}"/>
              </a:ext>
            </a:extLst>
          </p:cNvPr>
          <p:cNvSpPr txBox="1"/>
          <p:nvPr/>
        </p:nvSpPr>
        <p:spPr>
          <a:xfrm>
            <a:off x="6216762" y="4058864"/>
            <a:ext cx="429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…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33B73F-F4E1-A2E0-D265-7B2BD0C6F69E}"/>
              </a:ext>
            </a:extLst>
          </p:cNvPr>
          <p:cNvSpPr/>
          <p:nvPr/>
        </p:nvSpPr>
        <p:spPr>
          <a:xfrm>
            <a:off x="5054900" y="2585023"/>
            <a:ext cx="2750949" cy="1931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8C3E5C-8E10-E84B-198B-E8DF6D23DBC9}"/>
              </a:ext>
            </a:extLst>
          </p:cNvPr>
          <p:cNvSpPr txBox="1"/>
          <p:nvPr/>
        </p:nvSpPr>
        <p:spPr>
          <a:xfrm>
            <a:off x="5907225" y="2799136"/>
            <a:ext cx="113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Dog scores</a:t>
            </a:r>
            <a:endParaRPr lang="ko-KR" altLang="en-US" sz="14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436A807-300D-B306-775A-ABA9F68407AB}"/>
              </a:ext>
            </a:extLst>
          </p:cNvPr>
          <p:cNvSpPr/>
          <p:nvPr/>
        </p:nvSpPr>
        <p:spPr>
          <a:xfrm>
            <a:off x="8683969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5715889-6BC4-C1F6-8231-970AD1D80A07}"/>
              </a:ext>
            </a:extLst>
          </p:cNvPr>
          <p:cNvSpPr/>
          <p:nvPr/>
        </p:nvSpPr>
        <p:spPr>
          <a:xfrm>
            <a:off x="9085413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7FF37C4-AD1C-BBE9-F248-73CDA9D3B246}"/>
              </a:ext>
            </a:extLst>
          </p:cNvPr>
          <p:cNvSpPr/>
          <p:nvPr/>
        </p:nvSpPr>
        <p:spPr>
          <a:xfrm>
            <a:off x="10546226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2CB572D-B5E2-86D3-68A6-D974F7FEF761}"/>
              </a:ext>
            </a:extLst>
          </p:cNvPr>
          <p:cNvSpPr/>
          <p:nvPr/>
        </p:nvSpPr>
        <p:spPr>
          <a:xfrm>
            <a:off x="10969973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80CF7C-F01E-8F21-96FF-95468A2A26AB}"/>
              </a:ext>
            </a:extLst>
          </p:cNvPr>
          <p:cNvSpPr txBox="1"/>
          <p:nvPr/>
        </p:nvSpPr>
        <p:spPr>
          <a:xfrm>
            <a:off x="8605911" y="2301876"/>
            <a:ext cx="29467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bb1    bb3    		bb2    bb98  </a:t>
            </a:r>
            <a:endParaRPr lang="ko-KR" altLang="en-US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4BB837-B54F-225E-65B2-1ED3EFE0973D}"/>
              </a:ext>
            </a:extLst>
          </p:cNvPr>
          <p:cNvSpPr txBox="1"/>
          <p:nvPr/>
        </p:nvSpPr>
        <p:spPr>
          <a:xfrm>
            <a:off x="9729398" y="4058864"/>
            <a:ext cx="429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…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348F385-9413-8543-051E-730B82698797}"/>
              </a:ext>
            </a:extLst>
          </p:cNvPr>
          <p:cNvSpPr/>
          <p:nvPr/>
        </p:nvSpPr>
        <p:spPr>
          <a:xfrm>
            <a:off x="8567536" y="2585023"/>
            <a:ext cx="2750949" cy="1931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AA2CF9-DC60-9F9E-B70A-FD237C8C70F9}"/>
              </a:ext>
            </a:extLst>
          </p:cNvPr>
          <p:cNvSpPr txBox="1"/>
          <p:nvPr/>
        </p:nvSpPr>
        <p:spPr>
          <a:xfrm>
            <a:off x="9419861" y="2799136"/>
            <a:ext cx="113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Dog scores</a:t>
            </a:r>
            <a:endParaRPr lang="ko-KR" altLang="en-US" sz="14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A837916-5384-E380-8D43-4249CCBBC5AC}"/>
              </a:ext>
            </a:extLst>
          </p:cNvPr>
          <p:cNvCxnSpPr>
            <a:cxnSpLocks/>
          </p:cNvCxnSpPr>
          <p:nvPr/>
        </p:nvCxnSpPr>
        <p:spPr>
          <a:xfrm>
            <a:off x="3594092" y="4773884"/>
            <a:ext cx="14145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5205D50-BAFC-3149-BBCA-F5D4A3561E03}"/>
              </a:ext>
            </a:extLst>
          </p:cNvPr>
          <p:cNvCxnSpPr>
            <a:cxnSpLocks/>
          </p:cNvCxnSpPr>
          <p:nvPr/>
        </p:nvCxnSpPr>
        <p:spPr>
          <a:xfrm>
            <a:off x="7883912" y="4773884"/>
            <a:ext cx="6836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6123DDD-6636-AEBF-C8D5-959CD48DA0D0}"/>
              </a:ext>
            </a:extLst>
          </p:cNvPr>
          <p:cNvSpPr txBox="1"/>
          <p:nvPr/>
        </p:nvSpPr>
        <p:spPr>
          <a:xfrm>
            <a:off x="3209458" y="4233674"/>
            <a:ext cx="2168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Set zero</a:t>
            </a:r>
          </a:p>
          <a:p>
            <a:pPr algn="ctr"/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if score&lt;threshold1 (0.2)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4DF517-CE1C-97C4-E69E-3E8A8D9A6667}"/>
              </a:ext>
            </a:extLst>
          </p:cNvPr>
          <p:cNvSpPr txBox="1"/>
          <p:nvPr/>
        </p:nvSpPr>
        <p:spPr>
          <a:xfrm>
            <a:off x="7677045" y="4392888"/>
            <a:ext cx="15527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내림차순 정렬</a:t>
            </a:r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6BE1615-BE01-10DA-FD7A-5FC5B01ADB86}"/>
              </a:ext>
            </a:extLst>
          </p:cNvPr>
          <p:cNvSpPr txBox="1"/>
          <p:nvPr/>
        </p:nvSpPr>
        <p:spPr>
          <a:xfrm>
            <a:off x="5570037" y="2544758"/>
            <a:ext cx="2943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     	              0 </a:t>
            </a:r>
            <a:endParaRPr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8838AFE-9BAE-6C5A-7215-6029FA2F078E}"/>
              </a:ext>
            </a:extLst>
          </p:cNvPr>
          <p:cNvSpPr txBox="1"/>
          <p:nvPr/>
        </p:nvSpPr>
        <p:spPr>
          <a:xfrm>
            <a:off x="10535074" y="2544758"/>
            <a:ext cx="9172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0         0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1712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B4EB7A-F87B-FB2B-E264-4C617ADC5981}"/>
              </a:ext>
            </a:extLst>
          </p:cNvPr>
          <p:cNvSpPr/>
          <p:nvPr/>
        </p:nvSpPr>
        <p:spPr>
          <a:xfrm>
            <a:off x="855815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145980-D795-0107-029D-D497A4DE75B5}"/>
              </a:ext>
            </a:extLst>
          </p:cNvPr>
          <p:cNvSpPr/>
          <p:nvPr/>
        </p:nvSpPr>
        <p:spPr>
          <a:xfrm>
            <a:off x="1257259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CC2954-3159-45E2-619D-BD227D11269F}"/>
              </a:ext>
            </a:extLst>
          </p:cNvPr>
          <p:cNvSpPr/>
          <p:nvPr/>
        </p:nvSpPr>
        <p:spPr>
          <a:xfrm>
            <a:off x="2718072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EEDD42-F5B2-ADF4-6CB6-C122E6232C32}"/>
              </a:ext>
            </a:extLst>
          </p:cNvPr>
          <p:cNvSpPr/>
          <p:nvPr/>
        </p:nvSpPr>
        <p:spPr>
          <a:xfrm>
            <a:off x="3141819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810508-B4B9-9440-9BEC-88756074E55C}"/>
              </a:ext>
            </a:extLst>
          </p:cNvPr>
          <p:cNvSpPr txBox="1"/>
          <p:nvPr/>
        </p:nvSpPr>
        <p:spPr>
          <a:xfrm>
            <a:off x="777757" y="2301876"/>
            <a:ext cx="29467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bb1    bb3    		 bb2   bb98  </a:t>
            </a:r>
            <a:endParaRPr lang="ko-KR" altLang="en-US" sz="1100" dirty="0"/>
          </a:p>
        </p:txBody>
      </p:sp>
      <p:cxnSp>
        <p:nvCxnSpPr>
          <p:cNvPr id="25" name="직선 연결선 23">
            <a:extLst>
              <a:ext uri="{FF2B5EF4-FFF2-40B4-BE49-F238E27FC236}">
                <a16:creationId xmlns:a16="http://schemas.microsoft.com/office/drawing/2014/main" id="{B0B8521E-355B-96ED-25C7-EB02A896F285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4423923-DC10-80E5-D139-897F7919CAF1}"/>
              </a:ext>
            </a:extLst>
          </p:cNvPr>
          <p:cNvSpPr txBox="1"/>
          <p:nvPr/>
        </p:nvSpPr>
        <p:spPr>
          <a:xfrm>
            <a:off x="1901244" y="4058864"/>
            <a:ext cx="429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…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86944F-BF25-B765-9137-3D606234609B}"/>
              </a:ext>
            </a:extLst>
          </p:cNvPr>
          <p:cNvSpPr/>
          <p:nvPr/>
        </p:nvSpPr>
        <p:spPr>
          <a:xfrm>
            <a:off x="739382" y="2585023"/>
            <a:ext cx="2762101" cy="1931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3D6278-2599-72F7-3709-F4B55D22C736}"/>
              </a:ext>
            </a:extLst>
          </p:cNvPr>
          <p:cNvSpPr txBox="1"/>
          <p:nvPr/>
        </p:nvSpPr>
        <p:spPr>
          <a:xfrm>
            <a:off x="498977" y="174887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 </a:t>
            </a:r>
            <a:r>
              <a:rPr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선별 과정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FF4ADD-3885-2F4C-6B04-DD0D28FAC9BD}"/>
              </a:ext>
            </a:extLst>
          </p:cNvPr>
          <p:cNvSpPr txBox="1"/>
          <p:nvPr/>
        </p:nvSpPr>
        <p:spPr>
          <a:xfrm>
            <a:off x="1591707" y="2799136"/>
            <a:ext cx="113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Dog scores</a:t>
            </a:r>
            <a:endParaRPr lang="ko-KR" altLang="en-US" sz="14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A837916-5384-E380-8D43-4249CCBBC5AC}"/>
              </a:ext>
            </a:extLst>
          </p:cNvPr>
          <p:cNvCxnSpPr>
            <a:cxnSpLocks/>
          </p:cNvCxnSpPr>
          <p:nvPr/>
        </p:nvCxnSpPr>
        <p:spPr>
          <a:xfrm>
            <a:off x="3618281" y="4058864"/>
            <a:ext cx="17082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6123DDD-6636-AEBF-C8D5-959CD48DA0D0}"/>
              </a:ext>
            </a:extLst>
          </p:cNvPr>
          <p:cNvSpPr txBox="1"/>
          <p:nvPr/>
        </p:nvSpPr>
        <p:spPr>
          <a:xfrm>
            <a:off x="3376415" y="3739936"/>
            <a:ext cx="21683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NMS</a:t>
            </a:r>
            <a:r>
              <a:rPr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algorithm</a:t>
            </a:r>
          </a:p>
          <a:p>
            <a:pPr algn="ctr"/>
            <a:endParaRPr lang="en-US" altLang="ko-KR" sz="12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set scores to zero for redundant boxes</a:t>
            </a:r>
            <a:endParaRPr lang="ko-KR" alt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8838AFE-9BAE-6C5A-7215-6029FA2F078E}"/>
              </a:ext>
            </a:extLst>
          </p:cNvPr>
          <p:cNvSpPr txBox="1"/>
          <p:nvPr/>
        </p:nvSpPr>
        <p:spPr>
          <a:xfrm>
            <a:off x="2698405" y="2544758"/>
            <a:ext cx="839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0         0 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79C10D-E8E8-6455-FB5B-B03AEF5363AB}"/>
              </a:ext>
            </a:extLst>
          </p:cNvPr>
          <p:cNvSpPr/>
          <p:nvPr/>
        </p:nvSpPr>
        <p:spPr>
          <a:xfrm>
            <a:off x="5555917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5803EA-722F-6E45-D080-8A13DBD801DC}"/>
              </a:ext>
            </a:extLst>
          </p:cNvPr>
          <p:cNvSpPr/>
          <p:nvPr/>
        </p:nvSpPr>
        <p:spPr>
          <a:xfrm>
            <a:off x="5957361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1C3ABD-C8C9-38CA-62B8-D2A348C2E356}"/>
              </a:ext>
            </a:extLst>
          </p:cNvPr>
          <p:cNvSpPr/>
          <p:nvPr/>
        </p:nvSpPr>
        <p:spPr>
          <a:xfrm>
            <a:off x="7418174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BEE9D4-4E6E-8EF2-39DB-7E6DC85E2B22}"/>
              </a:ext>
            </a:extLst>
          </p:cNvPr>
          <p:cNvSpPr/>
          <p:nvPr/>
        </p:nvSpPr>
        <p:spPr>
          <a:xfrm>
            <a:off x="7841921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97E5B0-7265-104B-A546-CD64436D0597}"/>
              </a:ext>
            </a:extLst>
          </p:cNvPr>
          <p:cNvSpPr txBox="1"/>
          <p:nvPr/>
        </p:nvSpPr>
        <p:spPr>
          <a:xfrm>
            <a:off x="5477858" y="2301876"/>
            <a:ext cx="32646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bb1    bb3    		 bb2     bb4    bb98  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E8C59-7309-A10B-8D18-F1331F95F934}"/>
              </a:ext>
            </a:extLst>
          </p:cNvPr>
          <p:cNvSpPr txBox="1"/>
          <p:nvPr/>
        </p:nvSpPr>
        <p:spPr>
          <a:xfrm>
            <a:off x="6601346" y="4058864"/>
            <a:ext cx="429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…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D5ECD5-56DD-BF25-59D4-80831BFD35DC}"/>
              </a:ext>
            </a:extLst>
          </p:cNvPr>
          <p:cNvSpPr/>
          <p:nvPr/>
        </p:nvSpPr>
        <p:spPr>
          <a:xfrm>
            <a:off x="5439485" y="2585023"/>
            <a:ext cx="3171116" cy="2025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89FE7-A227-C6A9-4263-9D7D809D4989}"/>
              </a:ext>
            </a:extLst>
          </p:cNvPr>
          <p:cNvSpPr txBox="1"/>
          <p:nvPr/>
        </p:nvSpPr>
        <p:spPr>
          <a:xfrm>
            <a:off x="6291809" y="2799136"/>
            <a:ext cx="113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Dog scores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6CC85-DC66-AEDF-3CDA-394C8ABF1E84}"/>
              </a:ext>
            </a:extLst>
          </p:cNvPr>
          <p:cNvSpPr txBox="1"/>
          <p:nvPr/>
        </p:nvSpPr>
        <p:spPr>
          <a:xfrm>
            <a:off x="5957362" y="2544758"/>
            <a:ext cx="26345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                 0         0         0 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EC86D2-A67E-53EC-9621-B22ACF499ACC}"/>
              </a:ext>
            </a:extLst>
          </p:cNvPr>
          <p:cNvSpPr/>
          <p:nvPr/>
        </p:nvSpPr>
        <p:spPr>
          <a:xfrm>
            <a:off x="8285007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B012568-F96F-D697-7274-4C80B447D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346"/>
          <a:stretch/>
        </p:blipFill>
        <p:spPr>
          <a:xfrm>
            <a:off x="9264659" y="1068109"/>
            <a:ext cx="1683559" cy="17195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4458452-6B87-4B3B-D2E2-6EC26F142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83" r="35390"/>
          <a:stretch/>
        </p:blipFill>
        <p:spPr>
          <a:xfrm>
            <a:off x="9234201" y="2856237"/>
            <a:ext cx="1769933" cy="168733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BE895FC-1CBD-1714-20BE-6DBB19292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65"/>
          <a:stretch/>
        </p:blipFill>
        <p:spPr>
          <a:xfrm>
            <a:off x="9234201" y="4602637"/>
            <a:ext cx="1769934" cy="17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02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Unified Detection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25" name="직선 연결선 23">
            <a:extLst>
              <a:ext uri="{FF2B5EF4-FFF2-40B4-BE49-F238E27FC236}">
                <a16:creationId xmlns:a16="http://schemas.microsoft.com/office/drawing/2014/main" id="{B0B8521E-355B-96ED-25C7-EB02A896F285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3D6278-2599-72F7-3709-F4B55D22C736}"/>
              </a:ext>
            </a:extLst>
          </p:cNvPr>
          <p:cNvSpPr txBox="1"/>
          <p:nvPr/>
        </p:nvSpPr>
        <p:spPr>
          <a:xfrm>
            <a:off x="498977" y="174887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 </a:t>
            </a:r>
            <a:r>
              <a:rPr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선별 과정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79C10D-E8E8-6455-FB5B-B03AEF5363AB}"/>
              </a:ext>
            </a:extLst>
          </p:cNvPr>
          <p:cNvSpPr/>
          <p:nvPr/>
        </p:nvSpPr>
        <p:spPr>
          <a:xfrm>
            <a:off x="1697599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5803EA-722F-6E45-D080-8A13DBD801DC}"/>
              </a:ext>
            </a:extLst>
          </p:cNvPr>
          <p:cNvSpPr/>
          <p:nvPr/>
        </p:nvSpPr>
        <p:spPr>
          <a:xfrm>
            <a:off x="2099043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1C3ABD-C8C9-38CA-62B8-D2A348C2E356}"/>
              </a:ext>
            </a:extLst>
          </p:cNvPr>
          <p:cNvSpPr/>
          <p:nvPr/>
        </p:nvSpPr>
        <p:spPr>
          <a:xfrm>
            <a:off x="3559856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BEE9D4-4E6E-8EF2-39DB-7E6DC85E2B22}"/>
              </a:ext>
            </a:extLst>
          </p:cNvPr>
          <p:cNvSpPr/>
          <p:nvPr/>
        </p:nvSpPr>
        <p:spPr>
          <a:xfrm>
            <a:off x="3983603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97E5B0-7265-104B-A546-CD64436D0597}"/>
              </a:ext>
            </a:extLst>
          </p:cNvPr>
          <p:cNvSpPr txBox="1"/>
          <p:nvPr/>
        </p:nvSpPr>
        <p:spPr>
          <a:xfrm>
            <a:off x="1619540" y="2301876"/>
            <a:ext cx="32646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bb1    bb3    		 bb2     bb4    bb98  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E8C59-7309-A10B-8D18-F1331F95F934}"/>
              </a:ext>
            </a:extLst>
          </p:cNvPr>
          <p:cNvSpPr txBox="1"/>
          <p:nvPr/>
        </p:nvSpPr>
        <p:spPr>
          <a:xfrm>
            <a:off x="2743028" y="4058864"/>
            <a:ext cx="429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…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D5ECD5-56DD-BF25-59D4-80831BFD35DC}"/>
              </a:ext>
            </a:extLst>
          </p:cNvPr>
          <p:cNvSpPr/>
          <p:nvPr/>
        </p:nvSpPr>
        <p:spPr>
          <a:xfrm>
            <a:off x="1581167" y="2585023"/>
            <a:ext cx="3171116" cy="2025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89FE7-A227-C6A9-4263-9D7D809D4989}"/>
              </a:ext>
            </a:extLst>
          </p:cNvPr>
          <p:cNvSpPr txBox="1"/>
          <p:nvPr/>
        </p:nvSpPr>
        <p:spPr>
          <a:xfrm>
            <a:off x="2433491" y="2799136"/>
            <a:ext cx="113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Dog scores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6CC85-DC66-AEDF-3CDA-394C8ABF1E84}"/>
              </a:ext>
            </a:extLst>
          </p:cNvPr>
          <p:cNvSpPr txBox="1"/>
          <p:nvPr/>
        </p:nvSpPr>
        <p:spPr>
          <a:xfrm>
            <a:off x="2099044" y="2544758"/>
            <a:ext cx="26345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                 0         0         0 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EC86D2-A67E-53EC-9621-B22ACF499ACC}"/>
              </a:ext>
            </a:extLst>
          </p:cNvPr>
          <p:cNvSpPr/>
          <p:nvPr/>
        </p:nvSpPr>
        <p:spPr>
          <a:xfrm>
            <a:off x="4426689" y="2552811"/>
            <a:ext cx="256478" cy="382541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AF43319-57CD-A880-7EE5-139299FFF76C}"/>
              </a:ext>
            </a:extLst>
          </p:cNvPr>
          <p:cNvSpPr/>
          <p:nvPr/>
        </p:nvSpPr>
        <p:spPr>
          <a:xfrm>
            <a:off x="4683167" y="3101334"/>
            <a:ext cx="1009007" cy="18466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B81335-DD4B-7782-5100-A8A7A453032B}"/>
              </a:ext>
            </a:extLst>
          </p:cNvPr>
          <p:cNvSpPr/>
          <p:nvPr/>
        </p:nvSpPr>
        <p:spPr>
          <a:xfrm>
            <a:off x="5725626" y="2787626"/>
            <a:ext cx="2884973" cy="7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class = </a:t>
            </a:r>
            <a:r>
              <a:rPr kumimoji="1" lang="en-US" altLang="ko-KR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max_index</a:t>
            </a:r>
            <a:r>
              <a:rPr kumimoji="1" lang="en-US" altLang="ko-KR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(scores for bb98);</a:t>
            </a: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score = max(scores for bb98);</a:t>
            </a:r>
            <a:endParaRPr kumimoji="1" lang="ko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57E1D09-B9E4-6A99-7E01-02ABAAE175EA}"/>
              </a:ext>
            </a:extLst>
          </p:cNvPr>
          <p:cNvSpPr/>
          <p:nvPr/>
        </p:nvSpPr>
        <p:spPr>
          <a:xfrm>
            <a:off x="6061264" y="4243530"/>
            <a:ext cx="2213696" cy="1003790"/>
          </a:xfrm>
          <a:prstGeom prst="diamon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score &gt; 0</a:t>
            </a:r>
            <a:endParaRPr kumimoji="1" lang="ko-KR" altLang="en-US" sz="14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956AEB29-CFF7-29AA-2933-5BDC698C7D19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 flipH="1">
            <a:off x="7168112" y="3579542"/>
            <a:ext cx="1" cy="6639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6C430E19-6659-40B8-60C9-B5281368C369}"/>
              </a:ext>
            </a:extLst>
          </p:cNvPr>
          <p:cNvCxnSpPr>
            <a:cxnSpLocks/>
          </p:cNvCxnSpPr>
          <p:nvPr/>
        </p:nvCxnSpPr>
        <p:spPr>
          <a:xfrm flipH="1">
            <a:off x="7168112" y="5252225"/>
            <a:ext cx="1" cy="4795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1900AEEF-5138-E818-BEFE-0D047BEDC92D}"/>
              </a:ext>
            </a:extLst>
          </p:cNvPr>
          <p:cNvCxnSpPr>
            <a:cxnSpLocks/>
          </p:cNvCxnSpPr>
          <p:nvPr/>
        </p:nvCxnSpPr>
        <p:spPr>
          <a:xfrm>
            <a:off x="8266061" y="4745425"/>
            <a:ext cx="8333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4C277A6-8739-63C2-6AA7-6B7E8A2BEC34}"/>
              </a:ext>
            </a:extLst>
          </p:cNvPr>
          <p:cNvSpPr txBox="1"/>
          <p:nvPr/>
        </p:nvSpPr>
        <p:spPr>
          <a:xfrm>
            <a:off x="7168112" y="5303076"/>
            <a:ext cx="5602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no</a:t>
            </a:r>
            <a:endParaRPr lang="ko-KR" alt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B4AE77-F90C-C368-149E-C9989D8878FD}"/>
              </a:ext>
            </a:extLst>
          </p:cNvPr>
          <p:cNvSpPr txBox="1"/>
          <p:nvPr/>
        </p:nvSpPr>
        <p:spPr>
          <a:xfrm>
            <a:off x="8409441" y="4407055"/>
            <a:ext cx="5602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yes</a:t>
            </a:r>
            <a:endParaRPr lang="ko-KR" altLang="en-US" sz="1600" dirty="0"/>
          </a:p>
        </p:txBody>
      </p:sp>
      <p:sp>
        <p:nvSpPr>
          <p:cNvPr id="51" name="곱하기 50">
            <a:extLst>
              <a:ext uri="{FF2B5EF4-FFF2-40B4-BE49-F238E27FC236}">
                <a16:creationId xmlns:a16="http://schemas.microsoft.com/office/drawing/2014/main" id="{A5A1DC34-27BA-444F-08DD-652DD3C132A9}"/>
              </a:ext>
            </a:extLst>
          </p:cNvPr>
          <p:cNvSpPr/>
          <p:nvPr/>
        </p:nvSpPr>
        <p:spPr>
          <a:xfrm>
            <a:off x="6239515" y="5731727"/>
            <a:ext cx="569415" cy="51725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957B5B-E4D6-68F3-6123-F92CF09EE9D9}"/>
              </a:ext>
            </a:extLst>
          </p:cNvPr>
          <p:cNvSpPr txBox="1"/>
          <p:nvPr/>
        </p:nvSpPr>
        <p:spPr>
          <a:xfrm>
            <a:off x="6697420" y="5821076"/>
            <a:ext cx="1074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skip </a:t>
            </a:r>
            <a:r>
              <a:rPr kumimoji="1"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endParaRPr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865D73-6D34-E1A7-04FE-A5BCABF8E254}"/>
              </a:ext>
            </a:extLst>
          </p:cNvPr>
          <p:cNvSpPr txBox="1"/>
          <p:nvPr/>
        </p:nvSpPr>
        <p:spPr>
          <a:xfrm>
            <a:off x="9182005" y="4823714"/>
            <a:ext cx="2916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draw </a:t>
            </a:r>
            <a:r>
              <a:rPr kumimoji="1"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with class color</a:t>
            </a:r>
            <a:endParaRPr lang="ko-KR" altLang="en-US" sz="1600" dirty="0"/>
          </a:p>
        </p:txBody>
      </p:sp>
      <p:sp>
        <p:nvSpPr>
          <p:cNvPr id="55" name="연결자 54">
            <a:extLst>
              <a:ext uri="{FF2B5EF4-FFF2-40B4-BE49-F238E27FC236}">
                <a16:creationId xmlns:a16="http://schemas.microsoft.com/office/drawing/2014/main" id="{FD2D4146-BFBB-F769-ADD5-CBEE0139BA11}"/>
              </a:ext>
            </a:extLst>
          </p:cNvPr>
          <p:cNvSpPr/>
          <p:nvPr/>
        </p:nvSpPr>
        <p:spPr>
          <a:xfrm>
            <a:off x="10219151" y="4247327"/>
            <a:ext cx="489550" cy="501895"/>
          </a:xfrm>
          <a:prstGeom prst="flowChartConnector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80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he overview of automatic segmentation algorithms. (A) For the... |  Download Scientific Diagram">
            <a:extLst>
              <a:ext uri="{FF2B5EF4-FFF2-40B4-BE49-F238E27FC236}">
                <a16:creationId xmlns:a16="http://schemas.microsoft.com/office/drawing/2014/main" id="{BDD8A32B-428F-440C-210B-F4701C858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t="4708" r="70901" b="39616"/>
          <a:stretch/>
        </p:blipFill>
        <p:spPr bwMode="auto">
          <a:xfrm>
            <a:off x="992724" y="2239475"/>
            <a:ext cx="2696679" cy="30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0. INTRO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57" name="톱니 모양의 오른쪽 화살표[N] 56">
            <a:extLst>
              <a:ext uri="{FF2B5EF4-FFF2-40B4-BE49-F238E27FC236}">
                <a16:creationId xmlns:a16="http://schemas.microsoft.com/office/drawing/2014/main" id="{A3FD39A6-F667-A3B3-AA70-B37BC18D383E}"/>
              </a:ext>
            </a:extLst>
          </p:cNvPr>
          <p:cNvSpPr/>
          <p:nvPr/>
        </p:nvSpPr>
        <p:spPr>
          <a:xfrm>
            <a:off x="3746120" y="2748521"/>
            <a:ext cx="7415561" cy="892097"/>
          </a:xfrm>
          <a:prstGeom prst="notchedRightArrow">
            <a:avLst/>
          </a:prstGeom>
          <a:solidFill>
            <a:srgbClr val="2E1D9C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Image Segmentation</a:t>
            </a:r>
            <a:endParaRPr kumimoji="1" lang="ko-KR" altLang="en-US" sz="2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8" name="톱니 모양의 오른쪽 화살표[N] 57">
            <a:extLst>
              <a:ext uri="{FF2B5EF4-FFF2-40B4-BE49-F238E27FC236}">
                <a16:creationId xmlns:a16="http://schemas.microsoft.com/office/drawing/2014/main" id="{23B3E155-A88E-367D-3D48-2DEBF1713319}"/>
              </a:ext>
            </a:extLst>
          </p:cNvPr>
          <p:cNvSpPr/>
          <p:nvPr/>
        </p:nvSpPr>
        <p:spPr>
          <a:xfrm>
            <a:off x="3746120" y="4153575"/>
            <a:ext cx="7415561" cy="892097"/>
          </a:xfrm>
          <a:prstGeom prst="notchedRightArrow">
            <a:avLst/>
          </a:prstGeom>
          <a:solidFill>
            <a:srgbClr val="2E1D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Object Detection</a:t>
            </a:r>
            <a:endParaRPr kumimoji="1" lang="ko-KR" altLang="en-US" sz="2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F1FD29-C628-F024-9D6F-68380C71EF05}"/>
              </a:ext>
            </a:extLst>
          </p:cNvPr>
          <p:cNvSpPr txBox="1"/>
          <p:nvPr/>
        </p:nvSpPr>
        <p:spPr>
          <a:xfrm>
            <a:off x="5301899" y="2415664"/>
            <a:ext cx="91997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solidFill>
                  <a:schemeClr val="bg2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FCN</a:t>
            </a:r>
            <a:endParaRPr kumimoji="1" lang="ko-KR" altLang="en-US" sz="2800" dirty="0">
              <a:solidFill>
                <a:schemeClr val="bg2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A93FBD-66DF-6E14-2B6D-9FFEA4700B96}"/>
              </a:ext>
            </a:extLst>
          </p:cNvPr>
          <p:cNvSpPr txBox="1"/>
          <p:nvPr/>
        </p:nvSpPr>
        <p:spPr>
          <a:xfrm>
            <a:off x="8582757" y="2415664"/>
            <a:ext cx="127441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solidFill>
                  <a:schemeClr val="bg2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U-Net</a:t>
            </a:r>
            <a:endParaRPr kumimoji="1" lang="ko-KR" altLang="en-US" sz="2800" dirty="0">
              <a:solidFill>
                <a:schemeClr val="bg2">
                  <a:lumMod val="7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6533CCD-8B79-C13B-938A-6522CEF889C9}"/>
              </a:ext>
            </a:extLst>
          </p:cNvPr>
          <p:cNvSpPr txBox="1"/>
          <p:nvPr/>
        </p:nvSpPr>
        <p:spPr>
          <a:xfrm>
            <a:off x="5201353" y="4861895"/>
            <a:ext cx="1274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R-CNN</a:t>
            </a:r>
            <a:endParaRPr kumimoji="1"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BD9D911-770B-99DC-5DCE-2D54DDF0FF0B}"/>
              </a:ext>
            </a:extLst>
          </p:cNvPr>
          <p:cNvSpPr txBox="1"/>
          <p:nvPr/>
        </p:nvSpPr>
        <p:spPr>
          <a:xfrm>
            <a:off x="8482212" y="4861895"/>
            <a:ext cx="1274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YOLO</a:t>
            </a:r>
            <a:endParaRPr kumimoji="1" lang="ko-KR" altLang="en-US" sz="2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5BF872-788B-13DE-C095-766D1EF51B23}"/>
              </a:ext>
            </a:extLst>
          </p:cNvPr>
          <p:cNvSpPr/>
          <p:nvPr/>
        </p:nvSpPr>
        <p:spPr>
          <a:xfrm>
            <a:off x="2459592" y="3575183"/>
            <a:ext cx="1229811" cy="386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7138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F8F26-C4CC-2ECC-CABC-E560033E65F6}"/>
              </a:ext>
            </a:extLst>
          </p:cNvPr>
          <p:cNvSpPr txBox="1"/>
          <p:nvPr/>
        </p:nvSpPr>
        <p:spPr>
          <a:xfrm>
            <a:off x="1592506" y="5016216"/>
            <a:ext cx="130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input</a:t>
            </a:r>
            <a:endParaRPr lang="ko-KR" altLang="en-US" dirty="0"/>
          </a:p>
        </p:txBody>
      </p:sp>
      <p:sp>
        <p:nvSpPr>
          <p:cNvPr id="10" name="사다리꼴[T] 9">
            <a:extLst>
              <a:ext uri="{FF2B5EF4-FFF2-40B4-BE49-F238E27FC236}">
                <a16:creationId xmlns:a16="http://schemas.microsoft.com/office/drawing/2014/main" id="{A05C3286-84E2-B038-8FAD-B6772E5BE8AC}"/>
              </a:ext>
            </a:extLst>
          </p:cNvPr>
          <p:cNvSpPr/>
          <p:nvPr/>
        </p:nvSpPr>
        <p:spPr>
          <a:xfrm rot="5400000">
            <a:off x="4204752" y="3021908"/>
            <a:ext cx="1119534" cy="1399448"/>
          </a:xfrm>
          <a:prstGeom prst="trapezoid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69A20-87A2-2AE6-01B1-4908EAD2C626}"/>
              </a:ext>
            </a:extLst>
          </p:cNvPr>
          <p:cNvSpPr txBox="1"/>
          <p:nvPr/>
        </p:nvSpPr>
        <p:spPr>
          <a:xfrm>
            <a:off x="4095023" y="3536966"/>
            <a:ext cx="157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conv layers</a:t>
            </a:r>
            <a:endParaRPr lang="ko-KR" altLang="en-US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E545DE2D-FEBC-334D-942B-B3570630A4B0}"/>
              </a:ext>
            </a:extLst>
          </p:cNvPr>
          <p:cNvSpPr/>
          <p:nvPr/>
        </p:nvSpPr>
        <p:spPr>
          <a:xfrm>
            <a:off x="5668541" y="3507954"/>
            <a:ext cx="535615" cy="36195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F569A9E-B247-1D6B-C2BC-2FD5E77FEEDA}"/>
              </a:ext>
            </a:extLst>
          </p:cNvPr>
          <p:cNvSpPr/>
          <p:nvPr/>
        </p:nvSpPr>
        <p:spPr>
          <a:xfrm>
            <a:off x="3382032" y="3507954"/>
            <a:ext cx="535615" cy="36195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 descr="크리스마스, 크리스마스 트리, 크리스마스 이브, 애완동물이(가) 표시된 사진&#10;&#10;자동 생성된 설명">
            <a:extLst>
              <a:ext uri="{FF2B5EF4-FFF2-40B4-BE49-F238E27FC236}">
                <a16:creationId xmlns:a16="http://schemas.microsoft.com/office/drawing/2014/main" id="{4FA2250B-F2E6-D93A-1500-B19AA11A8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3" y="2514897"/>
            <a:ext cx="2501319" cy="2501319"/>
          </a:xfrm>
          <a:prstGeom prst="rect">
            <a:avLst/>
          </a:prstGeom>
        </p:spPr>
      </p:pic>
      <p:pic>
        <p:nvPicPr>
          <p:cNvPr id="22" name="그림 21" descr="크리스마스, 크리스마스 트리, 크리스마스 이브, 애완동물이(가) 표시된 사진&#10;&#10;자동 생성된 설명">
            <a:extLst>
              <a:ext uri="{FF2B5EF4-FFF2-40B4-BE49-F238E27FC236}">
                <a16:creationId xmlns:a16="http://schemas.microsoft.com/office/drawing/2014/main" id="{0FB6DFBC-B7B8-C905-044C-A6356967C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28" y="2514897"/>
            <a:ext cx="2501319" cy="2501319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7E77402-6B01-D913-DCD4-E0D9CBA82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846149"/>
              </p:ext>
            </p:extLst>
          </p:nvPr>
        </p:nvGraphicFramePr>
        <p:xfrm>
          <a:off x="6365675" y="2507589"/>
          <a:ext cx="2501322" cy="2501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87">
                  <a:extLst>
                    <a:ext uri="{9D8B030D-6E8A-4147-A177-3AD203B41FA5}">
                      <a16:colId xmlns:a16="http://schemas.microsoft.com/office/drawing/2014/main" val="2059158079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2520706596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2197794350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1502529330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2547253176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3181201607"/>
                    </a:ext>
                  </a:extLst>
                </a:gridCol>
              </a:tblGrid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75436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375774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493491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760496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908320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656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29EC1F-F004-A466-14EF-5A6C02C36148}"/>
              </a:ext>
            </a:extLst>
          </p:cNvPr>
          <p:cNvSpPr/>
          <p:nvPr/>
        </p:nvSpPr>
        <p:spPr>
          <a:xfrm>
            <a:off x="6901290" y="2980268"/>
            <a:ext cx="1980210" cy="202864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7A781E-6492-314F-2CE8-8D7D9F8DD192}"/>
              </a:ext>
            </a:extLst>
          </p:cNvPr>
          <p:cNvSpPr/>
          <p:nvPr/>
        </p:nvSpPr>
        <p:spPr>
          <a:xfrm>
            <a:off x="9210582" y="3325392"/>
            <a:ext cx="353549" cy="3651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306871-CCD5-8AC3-FF89-156C5050AB9C}"/>
              </a:ext>
            </a:extLst>
          </p:cNvPr>
          <p:cNvSpPr/>
          <p:nvPr/>
        </p:nvSpPr>
        <p:spPr>
          <a:xfrm>
            <a:off x="9219049" y="3884192"/>
            <a:ext cx="353549" cy="365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636323-84FB-B0F7-5C60-DE77D912A8F8}"/>
              </a:ext>
            </a:extLst>
          </p:cNvPr>
          <p:cNvSpPr/>
          <p:nvPr/>
        </p:nvSpPr>
        <p:spPr>
          <a:xfrm>
            <a:off x="7641737" y="3369662"/>
            <a:ext cx="353549" cy="365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BF2DAC-792E-FC74-B8C9-17E42D59B981}"/>
              </a:ext>
            </a:extLst>
          </p:cNvPr>
          <p:cNvSpPr txBox="1"/>
          <p:nvPr/>
        </p:nvSpPr>
        <p:spPr>
          <a:xfrm>
            <a:off x="9621947" y="3319597"/>
            <a:ext cx="157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Ground Truth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362762-75A0-E380-7C4C-6DDD64F2B207}"/>
              </a:ext>
            </a:extLst>
          </p:cNvPr>
          <p:cNvSpPr txBox="1"/>
          <p:nvPr/>
        </p:nvSpPr>
        <p:spPr>
          <a:xfrm>
            <a:off x="9631572" y="3881705"/>
            <a:ext cx="23544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GT box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내에 존재하는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object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responsible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한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cell</a:t>
            </a:r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510E1F5-C9B6-B902-65E5-7DCD1869A787}"/>
              </a:ext>
            </a:extLst>
          </p:cNvPr>
          <p:cNvSpPr/>
          <p:nvPr/>
        </p:nvSpPr>
        <p:spPr>
          <a:xfrm>
            <a:off x="7778556" y="3952953"/>
            <a:ext cx="79909" cy="8327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A68897-1CDC-87E2-DE6A-74B9222C32E8}"/>
              </a:ext>
            </a:extLst>
          </p:cNvPr>
          <p:cNvSpPr txBox="1"/>
          <p:nvPr/>
        </p:nvSpPr>
        <p:spPr>
          <a:xfrm>
            <a:off x="8610601" y="6590670"/>
            <a:ext cx="35814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://</a:t>
            </a:r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youtu.be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/O78V3kwBRBk?si=lGNIzdY1fAkQWIhH</a:t>
            </a:r>
          </a:p>
        </p:txBody>
      </p:sp>
    </p:spTree>
    <p:extLst>
      <p:ext uri="{BB962C8B-B14F-4D97-AF65-F5344CB8AC3E}">
        <p14:creationId xmlns:p14="http://schemas.microsoft.com/office/powerpoint/2010/main" val="122027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F8F26-C4CC-2ECC-CABC-E560033E65F6}"/>
              </a:ext>
            </a:extLst>
          </p:cNvPr>
          <p:cNvSpPr txBox="1"/>
          <p:nvPr/>
        </p:nvSpPr>
        <p:spPr>
          <a:xfrm>
            <a:off x="1592506" y="4456146"/>
            <a:ext cx="1302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input</a:t>
            </a:r>
            <a:endParaRPr lang="ko-KR" altLang="en-US" dirty="0"/>
          </a:p>
        </p:txBody>
      </p:sp>
      <p:sp>
        <p:nvSpPr>
          <p:cNvPr id="10" name="사다리꼴[T] 9">
            <a:extLst>
              <a:ext uri="{FF2B5EF4-FFF2-40B4-BE49-F238E27FC236}">
                <a16:creationId xmlns:a16="http://schemas.microsoft.com/office/drawing/2014/main" id="{A05C3286-84E2-B038-8FAD-B6772E5BE8AC}"/>
              </a:ext>
            </a:extLst>
          </p:cNvPr>
          <p:cNvSpPr/>
          <p:nvPr/>
        </p:nvSpPr>
        <p:spPr>
          <a:xfrm rot="5400000">
            <a:off x="4204752" y="2473268"/>
            <a:ext cx="1119534" cy="1399448"/>
          </a:xfrm>
          <a:prstGeom prst="trapezoid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69A20-87A2-2AE6-01B1-4908EAD2C626}"/>
              </a:ext>
            </a:extLst>
          </p:cNvPr>
          <p:cNvSpPr txBox="1"/>
          <p:nvPr/>
        </p:nvSpPr>
        <p:spPr>
          <a:xfrm>
            <a:off x="4095023" y="2988326"/>
            <a:ext cx="157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conv layers</a:t>
            </a:r>
            <a:endParaRPr lang="ko-KR" altLang="en-US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E545DE2D-FEBC-334D-942B-B3570630A4B0}"/>
              </a:ext>
            </a:extLst>
          </p:cNvPr>
          <p:cNvSpPr/>
          <p:nvPr/>
        </p:nvSpPr>
        <p:spPr>
          <a:xfrm>
            <a:off x="5668541" y="2959314"/>
            <a:ext cx="535615" cy="36195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5F569A9E-B247-1D6B-C2BC-2FD5E77FEEDA}"/>
              </a:ext>
            </a:extLst>
          </p:cNvPr>
          <p:cNvSpPr/>
          <p:nvPr/>
        </p:nvSpPr>
        <p:spPr>
          <a:xfrm>
            <a:off x="3382032" y="2959314"/>
            <a:ext cx="535615" cy="36195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 descr="크리스마스, 크리스마스 트리, 크리스마스 이브, 애완동물이(가) 표시된 사진&#10;&#10;자동 생성된 설명">
            <a:extLst>
              <a:ext uri="{FF2B5EF4-FFF2-40B4-BE49-F238E27FC236}">
                <a16:creationId xmlns:a16="http://schemas.microsoft.com/office/drawing/2014/main" id="{4FA2250B-F2E6-D93A-1500-B19AA11A8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3" y="1966257"/>
            <a:ext cx="2501319" cy="2501319"/>
          </a:xfrm>
          <a:prstGeom prst="rect">
            <a:avLst/>
          </a:prstGeom>
        </p:spPr>
      </p:pic>
      <p:pic>
        <p:nvPicPr>
          <p:cNvPr id="22" name="그림 21" descr="크리스마스, 크리스마스 트리, 크리스마스 이브, 애완동물이(가) 표시된 사진&#10;&#10;자동 생성된 설명">
            <a:extLst>
              <a:ext uri="{FF2B5EF4-FFF2-40B4-BE49-F238E27FC236}">
                <a16:creationId xmlns:a16="http://schemas.microsoft.com/office/drawing/2014/main" id="{0FB6DFBC-B7B8-C905-044C-A6356967C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28" y="1966257"/>
            <a:ext cx="2501319" cy="2501319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7E77402-6B01-D913-DCD4-E0D9CBA82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023878"/>
              </p:ext>
            </p:extLst>
          </p:nvPr>
        </p:nvGraphicFramePr>
        <p:xfrm>
          <a:off x="6365675" y="1958949"/>
          <a:ext cx="2501322" cy="2501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87">
                  <a:extLst>
                    <a:ext uri="{9D8B030D-6E8A-4147-A177-3AD203B41FA5}">
                      <a16:colId xmlns:a16="http://schemas.microsoft.com/office/drawing/2014/main" val="2059158079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2520706596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2197794350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1502529330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2547253176"/>
                    </a:ext>
                  </a:extLst>
                </a:gridCol>
                <a:gridCol w="416887">
                  <a:extLst>
                    <a:ext uri="{9D8B030D-6E8A-4147-A177-3AD203B41FA5}">
                      <a16:colId xmlns:a16="http://schemas.microsoft.com/office/drawing/2014/main" val="3181201607"/>
                    </a:ext>
                  </a:extLst>
                </a:gridCol>
              </a:tblGrid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75436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375774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493491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760496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908320"/>
                  </a:ext>
                </a:extLst>
              </a:tr>
              <a:tr h="41688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8656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29EC1F-F004-A466-14EF-5A6C02C36148}"/>
              </a:ext>
            </a:extLst>
          </p:cNvPr>
          <p:cNvSpPr/>
          <p:nvPr/>
        </p:nvSpPr>
        <p:spPr>
          <a:xfrm>
            <a:off x="6901290" y="2431628"/>
            <a:ext cx="1980210" cy="202864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7A781E-6492-314F-2CE8-8D7D9F8DD192}"/>
              </a:ext>
            </a:extLst>
          </p:cNvPr>
          <p:cNvSpPr/>
          <p:nvPr/>
        </p:nvSpPr>
        <p:spPr>
          <a:xfrm>
            <a:off x="9210582" y="2776752"/>
            <a:ext cx="353549" cy="3651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306871-CCD5-8AC3-FF89-156C5050AB9C}"/>
              </a:ext>
            </a:extLst>
          </p:cNvPr>
          <p:cNvSpPr/>
          <p:nvPr/>
        </p:nvSpPr>
        <p:spPr>
          <a:xfrm>
            <a:off x="9219049" y="3289832"/>
            <a:ext cx="353549" cy="365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636323-84FB-B0F7-5C60-DE77D912A8F8}"/>
              </a:ext>
            </a:extLst>
          </p:cNvPr>
          <p:cNvSpPr/>
          <p:nvPr/>
        </p:nvSpPr>
        <p:spPr>
          <a:xfrm>
            <a:off x="6629916" y="2104484"/>
            <a:ext cx="1462524" cy="15961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BF2DAC-792E-FC74-B8C9-17E42D59B981}"/>
              </a:ext>
            </a:extLst>
          </p:cNvPr>
          <p:cNvSpPr txBox="1"/>
          <p:nvPr/>
        </p:nvSpPr>
        <p:spPr>
          <a:xfrm>
            <a:off x="9621947" y="2770957"/>
            <a:ext cx="15794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Ground Truth</a:t>
            </a:r>
            <a:endParaRPr lang="ko-KR" alt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362762-75A0-E380-7C4C-6DDD64F2B207}"/>
              </a:ext>
            </a:extLst>
          </p:cNvPr>
          <p:cNvSpPr txBox="1"/>
          <p:nvPr/>
        </p:nvSpPr>
        <p:spPr>
          <a:xfrm>
            <a:off x="9631572" y="3310205"/>
            <a:ext cx="2354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예측한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red box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8F43B-38AD-A7A7-75BB-1C819A11DA71}"/>
              </a:ext>
            </a:extLst>
          </p:cNvPr>
          <p:cNvSpPr txBox="1"/>
          <p:nvPr/>
        </p:nvSpPr>
        <p:spPr>
          <a:xfrm>
            <a:off x="8610601" y="6590670"/>
            <a:ext cx="35814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://</a:t>
            </a:r>
            <a:r>
              <a:rPr lang="ko-KR" altLang="en-US" sz="1050" dirty="0" err="1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youtu.be</a:t>
            </a:r>
            <a:r>
              <a:rPr lang="ko-KR" altLang="en-US" sz="1050" dirty="0">
                <a:solidFill>
                  <a:schemeClr val="bg2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/O78V3kwBRBk?si=lGNIzdY1fAkQWIhH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B76D83-30DC-8912-DB41-EB3159F31A61}"/>
              </a:ext>
            </a:extLst>
          </p:cNvPr>
          <p:cNvSpPr/>
          <p:nvPr/>
        </p:nvSpPr>
        <p:spPr>
          <a:xfrm>
            <a:off x="7010533" y="2800351"/>
            <a:ext cx="1243426" cy="128370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E7B669-AA24-C95D-F7D3-0DC4B1DC324B}"/>
              </a:ext>
            </a:extLst>
          </p:cNvPr>
          <p:cNvSpPr/>
          <p:nvPr/>
        </p:nvSpPr>
        <p:spPr>
          <a:xfrm>
            <a:off x="9219049" y="3825153"/>
            <a:ext cx="353549" cy="36512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BC6E5-7649-9901-0E07-5689BCB7A68B}"/>
              </a:ext>
            </a:extLst>
          </p:cNvPr>
          <p:cNvSpPr txBox="1"/>
          <p:nvPr/>
        </p:nvSpPr>
        <p:spPr>
          <a:xfrm>
            <a:off x="9631572" y="3845526"/>
            <a:ext cx="23544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예측한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blue box</a:t>
            </a:r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B7EAB-D3ED-5F5A-D752-9E09FC536F85}"/>
                  </a:ext>
                </a:extLst>
              </p:cNvPr>
              <p:cNvSpPr txBox="1"/>
              <p:nvPr/>
            </p:nvSpPr>
            <p:spPr>
              <a:xfrm>
                <a:off x="676894" y="4932947"/>
                <a:ext cx="9574698" cy="1203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특정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object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에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responsible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한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cell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𝑖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는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GT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box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의 중심이 위치하는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cell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로 할당</a:t>
                </a:r>
                <a:endParaRPr lang="en-US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YOLO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는 여러 </a:t>
                </a:r>
                <a:r>
                  <a:rPr lang="en-US" altLang="ko-KR" sz="16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lang="ko-KR" altLang="en-US" sz="16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를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예측하지만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, 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학습단계에서는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IOU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가 가장 높은 </a:t>
                </a:r>
                <a:r>
                  <a:rPr lang="en-US" altLang="ko-KR" sz="16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1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개만 사용</a:t>
                </a:r>
                <a:endParaRPr lang="en-US" altLang="ko-KR" sz="16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cell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𝑖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에서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responsible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한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𝑗</m:t>
                    </m:r>
                  </m:oMath>
                </a14:m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번째 </a:t>
                </a:r>
                <a:r>
                  <a:rPr lang="en-US" altLang="ko-KR" sz="16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lang="ko-KR" altLang="en-US" sz="1600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를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표시하여 </a:t>
                </a:r>
                <a:r>
                  <a:rPr lang="en-US" altLang="ko-KR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loss function</a:t>
                </a:r>
                <a:r>
                  <a:rPr lang="ko-KR" altLang="en-US" sz="16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에 반영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B7EAB-D3ED-5F5A-D752-9E09FC536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94" y="4932947"/>
                <a:ext cx="9574698" cy="1203535"/>
              </a:xfrm>
              <a:prstGeom prst="rect">
                <a:avLst/>
              </a:prstGeom>
              <a:blipFill>
                <a:blip r:embed="rId4"/>
                <a:stretch>
                  <a:fillRect l="-265" b="-1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413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Loss Function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B8D008-90E0-8440-021F-38FD63D90589}"/>
              </a:ext>
            </a:extLst>
          </p:cNvPr>
          <p:cNvSpPr/>
          <p:nvPr/>
        </p:nvSpPr>
        <p:spPr>
          <a:xfrm>
            <a:off x="6542170" y="1379890"/>
            <a:ext cx="2624132" cy="191516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ED2D8F-EE85-0C08-923F-8855F4A0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0" y="1852111"/>
            <a:ext cx="5543870" cy="3794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17CE9-A6DB-D90A-0C18-8B156EE61907}"/>
              </a:ext>
            </a:extLst>
          </p:cNvPr>
          <p:cNvSpPr txBox="1"/>
          <p:nvPr/>
        </p:nvSpPr>
        <p:spPr>
          <a:xfrm>
            <a:off x="6588633" y="1431649"/>
            <a:ext cx="2497800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YOLO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Loss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Localization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Classification loss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Confidence loss</a:t>
            </a:r>
            <a:endParaRPr kumimoji="1"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6D1287-4936-C549-23A8-B93F5114EDAF}"/>
              </a:ext>
            </a:extLst>
          </p:cNvPr>
          <p:cNvSpPr/>
          <p:nvPr/>
        </p:nvSpPr>
        <p:spPr>
          <a:xfrm>
            <a:off x="6542172" y="3493678"/>
            <a:ext cx="5376623" cy="282921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68CAA-30F8-60F0-4C0E-84573A7602D9}"/>
                  </a:ext>
                </a:extLst>
              </p:cNvPr>
              <p:cNvSpPr txBox="1"/>
              <p:nvPr/>
            </p:nvSpPr>
            <p:spPr>
              <a:xfrm>
                <a:off x="6588636" y="3545437"/>
                <a:ext cx="5376623" cy="2545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Notation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     : 1</a:t>
                </a:r>
                <a:r>
                  <a:rPr kumimoji="1"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if the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𝑗</m:t>
                    </m:r>
                  </m:oMath>
                </a14:m>
                <a:r>
                  <a:rPr kumimoji="1" lang="en-US" altLang="ko-KR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th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kumimoji="1" lang="en-US" altLang="ko-KR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in cell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𝑖</m:t>
                    </m:r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is responsible</a:t>
                </a:r>
                <a:b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</a:b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       for prediction, otherwise 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     : 1 if an object appears in cell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NanumSquareOTF Bold" panose="020B0600000101010101" pitchFamily="34" charset="-127"/>
                      </a:rPr>
                      <m:t>𝑖</m:t>
                    </m:r>
                  </m:oMath>
                </a14:m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, otherwise 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     </a:t>
                </a:r>
                <a:r>
                  <a:rPr kumimoji="1"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: </a:t>
                </a:r>
                <a:r>
                  <a:rPr kumimoji="1" lang="en-US" altLang="ko-KR" dirty="0" err="1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bbox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coordinate</a:t>
                </a:r>
                <a:r>
                  <a:rPr kumimoji="1"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의 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loss </a:t>
                </a:r>
                <a:r>
                  <a:rPr kumimoji="1"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가중치 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up</a:t>
                </a:r>
                <a:r>
                  <a:rPr kumimoji="1"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(d: 5)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      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:</a:t>
                </a:r>
                <a:r>
                  <a:rPr kumimoji="1"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배경 탐지할 경우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loss</a:t>
                </a:r>
                <a:r>
                  <a:rPr kumimoji="1"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가중치 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down</a:t>
                </a:r>
                <a:r>
                  <a:rPr kumimoji="1" lang="ko-KR" altLang="en-US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 </a:t>
                </a:r>
                <a:r>
                  <a:rPr kumimoji="1" lang="en-US" altLang="ko-KR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(d: 0.5)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68CAA-30F8-60F0-4C0E-84573A760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636" y="3545437"/>
                <a:ext cx="5376623" cy="2545377"/>
              </a:xfrm>
              <a:prstGeom prst="rect">
                <a:avLst/>
              </a:prstGeom>
              <a:blipFill>
                <a:blip r:embed="rId4"/>
                <a:stretch>
                  <a:fillRect l="-941" b="-2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5BCA6392-AB7F-44B7-6C10-8F29F63A8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659" y="4071327"/>
            <a:ext cx="381000" cy="355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2AE814-D39A-7B76-04C0-F5403E588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059" y="5269157"/>
            <a:ext cx="584200" cy="419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341401D-44B7-6405-B090-60729AF9F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059" y="5688257"/>
            <a:ext cx="584200" cy="3576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068EF5-562A-87EF-BC75-9767E62AEA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43"/>
          <a:stretch/>
        </p:blipFill>
        <p:spPr>
          <a:xfrm>
            <a:off x="6853464" y="4881033"/>
            <a:ext cx="41275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42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ED2D8F-EE85-0C08-923F-8855F4A0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0" y="1852111"/>
            <a:ext cx="5543870" cy="3794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Loss Function : Localization Loss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B8D008-90E0-8440-021F-38FD63D90589}"/>
              </a:ext>
            </a:extLst>
          </p:cNvPr>
          <p:cNvSpPr/>
          <p:nvPr/>
        </p:nvSpPr>
        <p:spPr>
          <a:xfrm>
            <a:off x="669316" y="1863262"/>
            <a:ext cx="5426684" cy="151656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17CE9-A6DB-D90A-0C18-8B156EE61907}"/>
              </a:ext>
            </a:extLst>
          </p:cNvPr>
          <p:cNvSpPr txBox="1"/>
          <p:nvPr/>
        </p:nvSpPr>
        <p:spPr>
          <a:xfrm>
            <a:off x="6399065" y="1699279"/>
            <a:ext cx="5666936" cy="2406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위치 및 크기가 얼마나 잘 예측되었는가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=&gt;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실제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예측된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</a:t>
            </a: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위치 및 크기의 차이를 계산한다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x, y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sum squared error -&gt; 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위치 오류</a:t>
            </a: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제곱근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w,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h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sum squared error -&gt; 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크기 오류</a:t>
            </a: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가중치</a:t>
            </a: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9FAD27-2011-4E01-2554-192C29100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44" y="5724829"/>
            <a:ext cx="6562002" cy="814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F33CF-E9BC-C799-D8D7-2235E68BC941}"/>
              </a:ext>
            </a:extLst>
          </p:cNvPr>
          <p:cNvSpPr txBox="1"/>
          <p:nvPr/>
        </p:nvSpPr>
        <p:spPr>
          <a:xfrm>
            <a:off x="7425192" y="5831722"/>
            <a:ext cx="3153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solidFill>
                  <a:schemeClr val="accent5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=&gt;</a:t>
            </a:r>
            <a:r>
              <a:rPr kumimoji="1" lang="ko-KR" altLang="en-US" sz="1800" dirty="0">
                <a:solidFill>
                  <a:schemeClr val="accent5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객체가 탐지되지 않았다면 </a:t>
            </a:r>
            <a:r>
              <a:rPr kumimoji="1" lang="en-US" altLang="ko-KR" sz="1800" dirty="0">
                <a:solidFill>
                  <a:schemeClr val="accent5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EC3F5B-B23D-E00E-8EE7-E1396BCE7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973" y="3649078"/>
            <a:ext cx="785963" cy="3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02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E904A1-8A2D-9C7C-5BF8-04BA6D3F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30" y="5545614"/>
            <a:ext cx="4507470" cy="11758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ED2D8F-EE85-0C08-923F-8855F4A0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0" y="1852111"/>
            <a:ext cx="5543870" cy="3794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Loss Function : Confidence Loss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B8D008-90E0-8440-021F-38FD63D90589}"/>
              </a:ext>
            </a:extLst>
          </p:cNvPr>
          <p:cNvSpPr/>
          <p:nvPr/>
        </p:nvSpPr>
        <p:spPr>
          <a:xfrm>
            <a:off x="1993193" y="3380547"/>
            <a:ext cx="3136369" cy="150368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17CE9-A6DB-D90A-0C18-8B156EE61907}"/>
              </a:ext>
            </a:extLst>
          </p:cNvPr>
          <p:cNvSpPr txBox="1"/>
          <p:nvPr/>
        </p:nvSpPr>
        <p:spPr>
          <a:xfrm>
            <a:off x="6254102" y="1699279"/>
            <a:ext cx="5301451" cy="4165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예측된 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신뢰도가 어느 정도인가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=&gt;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해당 그리드 셀이 객체를 포함하고 있는 정도를 계산한다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=&gt; 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실제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예측된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사이의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IOU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객체가 감지되면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loss function: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Box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객체가 감지되지 않으면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loss function: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클래스 불균형 문제를 방지하기 위해</a:t>
            </a:r>
            <a:b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</a:t>
            </a:r>
            <a:r>
              <a:rPr kumimoji="1"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곱해준다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8248ED-D9B2-9FEF-A3AF-8FC6E28427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0"/>
          <a:stretch/>
        </p:blipFill>
        <p:spPr>
          <a:xfrm>
            <a:off x="6568071" y="3248244"/>
            <a:ext cx="2416562" cy="800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DA3E97-A8DF-8327-34AB-04503A2542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7"/>
          <a:stretch/>
        </p:blipFill>
        <p:spPr>
          <a:xfrm>
            <a:off x="6568070" y="4351807"/>
            <a:ext cx="3019581" cy="76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55BEB0-51DD-9CD8-D288-4E39F2820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134" y="5442027"/>
            <a:ext cx="622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8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ED2D8F-EE85-0C08-923F-8855F4A0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0" y="1852111"/>
            <a:ext cx="5543870" cy="3794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Loss Function</a:t>
            </a:r>
            <a:r>
              <a:rPr lang="ko-KR" altLang="en-US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:</a:t>
            </a:r>
            <a:r>
              <a:rPr lang="ko-KR" altLang="en-US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Classification Loss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B8D008-90E0-8440-021F-38FD63D90589}"/>
              </a:ext>
            </a:extLst>
          </p:cNvPr>
          <p:cNvSpPr/>
          <p:nvPr/>
        </p:nvSpPr>
        <p:spPr>
          <a:xfrm>
            <a:off x="3045393" y="4859293"/>
            <a:ext cx="3050607" cy="73517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17CE9-A6DB-D90A-0C18-8B156EE61907}"/>
              </a:ext>
            </a:extLst>
          </p:cNvPr>
          <p:cNvSpPr txBox="1"/>
          <p:nvPr/>
        </p:nvSpPr>
        <p:spPr>
          <a:xfrm>
            <a:off x="7167911" y="3177974"/>
            <a:ext cx="4783874" cy="236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객체의 클래스가 무엇인가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=&gt;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각 객체 클래스에 대한 확률을 예측한다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객체가 탐지된 경우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각 클래스의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 conditional probabilities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squared error</a:t>
            </a:r>
            <a:r>
              <a:rPr kumimoji="1"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계산</a:t>
            </a:r>
            <a:endParaRPr kumimoji="1"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74899-36B9-4D5C-940E-F1ABE623A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511" y="5646770"/>
            <a:ext cx="4529785" cy="739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79B088-CC5D-E1B8-9A1A-EF0FC9001DE7}"/>
              </a:ext>
            </a:extLst>
          </p:cNvPr>
          <p:cNvSpPr txBox="1"/>
          <p:nvPr/>
        </p:nvSpPr>
        <p:spPr>
          <a:xfrm>
            <a:off x="7425192" y="5831722"/>
            <a:ext cx="3153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dirty="0">
                <a:solidFill>
                  <a:schemeClr val="accent5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=&gt;</a:t>
            </a:r>
            <a:r>
              <a:rPr kumimoji="1" lang="ko-KR" altLang="en-US" sz="1800" dirty="0">
                <a:solidFill>
                  <a:schemeClr val="accent5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객체가 탐지되지 않았다면 </a:t>
            </a:r>
            <a:r>
              <a:rPr kumimoji="1" lang="en-US" altLang="ko-KR" sz="1800" dirty="0">
                <a:solidFill>
                  <a:schemeClr val="accent5">
                    <a:lumMod val="7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83907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4" y="486155"/>
            <a:ext cx="6006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4. YOLO</a:t>
            </a: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015253-FB97-7241-02B1-09E3E9CCD4A0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Result</a:t>
            </a:r>
            <a:endParaRPr lang="ko-KR" altLang="en-US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7CC8E1-AAF1-EF15-BBBC-84E67A44C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07" y="1894780"/>
            <a:ext cx="5355840" cy="40658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358886-B9A8-72B6-1227-EFB78672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69" y="1619224"/>
            <a:ext cx="4584759" cy="44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97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4" y="486155"/>
            <a:ext cx="6006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5. YOLO </a:t>
            </a:r>
            <a:r>
              <a:rPr lang="ko-KR" altLang="en-US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변형</a:t>
            </a:r>
            <a:endParaRPr lang="en-US" altLang="ko-KR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pic>
        <p:nvPicPr>
          <p:cNvPr id="51202" name="Picture 2" descr="다양한 YOLO 버전, 어떤 버전을 선택해야 할까">
            <a:extLst>
              <a:ext uri="{FF2B5EF4-FFF2-40B4-BE49-F238E27FC236}">
                <a16:creationId xmlns:a16="http://schemas.microsoft.com/office/drawing/2014/main" id="{C1CF072B-2084-1BCF-C6F2-C9FAA95E4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2313" r="1545" b="758"/>
          <a:stretch/>
        </p:blipFill>
        <p:spPr bwMode="auto">
          <a:xfrm>
            <a:off x="802904" y="1779370"/>
            <a:ext cx="5990163" cy="40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3C0DC9-D530-74E6-211A-CE00855D0D32}"/>
              </a:ext>
            </a:extLst>
          </p:cNvPr>
          <p:cNvSpPr txBox="1"/>
          <p:nvPr/>
        </p:nvSpPr>
        <p:spPr>
          <a:xfrm>
            <a:off x="6695196" y="2356960"/>
            <a:ext cx="5156791" cy="2642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YOLO v1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YOLO v2 (2017): Anchor Box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YOLO v5 </a:t>
            </a:r>
            <a: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(2020. 06):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전작보다 정확도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10%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이상 향상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모델 크기 축소 </a:t>
            </a:r>
            <a:r>
              <a:rPr lang="en-US" altLang="ko-KR" sz="16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6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사용편리</a:t>
            </a:r>
            <a:r>
              <a:rPr lang="en-US" altLang="ko-KR" sz="16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YOLO v8 </a:t>
            </a:r>
            <a: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(2023. 01):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새로운 저장소를 출시하여 객체 감지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인스턴스 세분화 및 이미지 분류 모델 </a:t>
            </a:r>
            <a: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Train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위한 통합 프레임 워크로 구축 </a:t>
            </a:r>
            <a:r>
              <a:rPr lang="en-US" altLang="ko-KR" sz="16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6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성능</a:t>
            </a:r>
            <a:r>
              <a:rPr lang="en-US" altLang="ko-KR" sz="16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6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실시간 </a:t>
            </a:r>
            <a:r>
              <a:rPr lang="en" altLang="ko-KR" sz="16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object detection)</a:t>
            </a:r>
          </a:p>
        </p:txBody>
      </p:sp>
    </p:spTree>
    <p:extLst>
      <p:ext uri="{BB962C8B-B14F-4D97-AF65-F5344CB8AC3E}">
        <p14:creationId xmlns:p14="http://schemas.microsoft.com/office/powerpoint/2010/main" val="1947366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4" y="486155"/>
            <a:ext cx="6006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5. YOLO </a:t>
            </a:r>
            <a:r>
              <a:rPr lang="ko-KR" altLang="en-US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변형</a:t>
            </a:r>
            <a:endParaRPr lang="en-US" altLang="ko-KR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0C062-F52B-F553-0EB8-E7F9B92D6959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YOLO</a:t>
            </a:r>
            <a:r>
              <a:rPr lang="ko-KR" altLang="en-US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활용</a:t>
            </a:r>
            <a:endParaRPr lang="en-US" altLang="ko-KR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61756-DEA9-0CCB-200D-00CC3A35D882}"/>
              </a:ext>
            </a:extLst>
          </p:cNvPr>
          <p:cNvSpPr txBox="1"/>
          <p:nvPr/>
        </p:nvSpPr>
        <p:spPr>
          <a:xfrm>
            <a:off x="382544" y="2569900"/>
            <a:ext cx="6006825" cy="231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실시간성 활용 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+ </a:t>
            </a:r>
            <a:r>
              <a:rPr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자동화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ex.</a:t>
            </a:r>
            <a:endParaRPr lang="ko-KR" altLang="en-US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드론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영상 데이터를 기반으로 해양 조난자 수색 솔루션 개발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CCTV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영상을 분석하여 교통량 혹은 인구 밀집 지역을 확인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COVID-19 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팬데믹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상황에서 마스크 착용자 및 발열 환자 검출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불량 검출과 품질 평가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농업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제조업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lang="en" altLang="ko-KR" sz="1600" b="1" u="none" strike="noStrike" dirty="0">
              <a:solidFill>
                <a:srgbClr val="0000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25602" name="Picture 2" descr="YOLO Explained. What is YOLO? | by Ani Aggarwal | Analytics Vidhya | Medium">
            <a:extLst>
              <a:ext uri="{FF2B5EF4-FFF2-40B4-BE49-F238E27FC236}">
                <a16:creationId xmlns:a16="http://schemas.microsoft.com/office/drawing/2014/main" id="{63BE1283-4827-4176-4B2B-5F7FF753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92" y="2029242"/>
            <a:ext cx="5057394" cy="339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914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4" y="486155"/>
            <a:ext cx="6006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5. YOLO </a:t>
            </a:r>
            <a:r>
              <a:rPr lang="ko-KR" altLang="en-US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변형</a:t>
            </a:r>
            <a:endParaRPr lang="en-US" altLang="ko-KR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69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0C062-F52B-F553-0EB8-E7F9B92D6959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Limitation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61756-DEA9-0CCB-200D-00CC3A35D882}"/>
              </a:ext>
            </a:extLst>
          </p:cNvPr>
          <p:cNvSpPr txBox="1"/>
          <p:nvPr/>
        </p:nvSpPr>
        <p:spPr>
          <a:xfrm>
            <a:off x="382544" y="1740565"/>
            <a:ext cx="10971256" cy="2642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작은 물체에 대해 탐지 성능이 낮다</a:t>
            </a:r>
            <a:r>
              <a: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b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object 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가 크면 </a:t>
            </a:r>
            <a:r>
              <a:rPr lang="en" altLang="ko-KR" sz="1600" u="none" strike="noStrike" dirty="0" err="1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간 </a:t>
            </a: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IOU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값의 차이가 커서 적절한 </a:t>
            </a: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predictor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을 선택할 수 있지만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object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가 작으면 </a:t>
            </a:r>
            <a:r>
              <a:rPr lang="en" altLang="ko-KR" sz="1600" u="none" strike="noStrike" dirty="0" err="1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bbox</a:t>
            </a: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간 </a:t>
            </a: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IOU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값의 차이가 작아서 근소한 차이로 </a:t>
            </a:r>
            <a:r>
              <a:rPr lang="en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predictor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가 결정되어 정확하지가 않다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br>
              <a:rPr lang="en-US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또한</a:t>
            </a:r>
            <a:r>
              <a:rPr lang="en-US" altLang="ko-KR" sz="1600" dirty="0">
                <a:solidFill>
                  <a:srgbClr val="0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각 </a:t>
            </a:r>
            <a: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Grid Cell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마다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개의 </a:t>
            </a:r>
            <a:r>
              <a:rPr lang="en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Bounding box+1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개의 클래스만 예측해야 한다는 공간적 제약이 있어 가까이 붙어있는 물체를 판별하기 어렵다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incorrect localization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이 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error</a:t>
            </a:r>
            <a:r>
              <a:rPr lang="ko-KR" altLang="en-US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1600" u="none" strike="noStrike" dirty="0">
                <a:solidFill>
                  <a:srgbClr val="000000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main source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데이터로부터 </a:t>
            </a:r>
            <a:r>
              <a:rPr lang="en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Bounding box</a:t>
            </a:r>
            <a:r>
              <a:rPr lang="ko-KR" altLang="en-US" sz="1600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를</a:t>
            </a:r>
            <a:r>
              <a:rPr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훈련시키기 때문에</a:t>
            </a:r>
            <a:r>
              <a: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학습 데이터에 없는 것이 시험 데이터로 주어질 경우 검출이 어렵다</a:t>
            </a:r>
            <a:r>
              <a:rPr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endParaRPr lang="en" altLang="ko-KR" sz="1600" b="1" u="none" strike="noStrike" dirty="0">
              <a:solidFill>
                <a:srgbClr val="0000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24580" name="Picture 4" descr="A flock of birds populate the Yolo Bypass flood plain in Woodland,... News  Photo - Getty Images">
            <a:extLst>
              <a:ext uri="{FF2B5EF4-FFF2-40B4-BE49-F238E27FC236}">
                <a16:creationId xmlns:a16="http://schemas.microsoft.com/office/drawing/2014/main" id="{9118789D-BCD8-9710-ECE9-4CF7E312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29016"/>
            <a:ext cx="3719624" cy="212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D6DDE-6852-B309-618C-11EB20EB62C7}"/>
              </a:ext>
            </a:extLst>
          </p:cNvPr>
          <p:cNvSpPr txBox="1"/>
          <p:nvPr/>
        </p:nvSpPr>
        <p:spPr>
          <a:xfrm>
            <a:off x="4600110" y="6048573"/>
            <a:ext cx="8020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Our model struggles with small objects that appear in groups, such as flocks of birds.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938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CA6A3-B76E-5FD3-DC17-7820C415293C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531B3-C6DD-74C2-8C27-89EB180A0B38}"/>
              </a:ext>
            </a:extLst>
          </p:cNvPr>
          <p:cNvSpPr txBox="1"/>
          <p:nvPr/>
        </p:nvSpPr>
        <p:spPr>
          <a:xfrm>
            <a:off x="8208818" y="8707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2E7F4-D146-2859-071F-5585B14F3962}"/>
              </a:ext>
            </a:extLst>
          </p:cNvPr>
          <p:cNvSpPr txBox="1"/>
          <p:nvPr/>
        </p:nvSpPr>
        <p:spPr>
          <a:xfrm>
            <a:off x="481133" y="1730670"/>
            <a:ext cx="928070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Vanishing Gradient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0" name="Picture 2" descr="딥러닝] 기울기 소실(Vanishing Gradient)의 의미와 해결방법">
            <a:extLst>
              <a:ext uri="{FF2B5EF4-FFF2-40B4-BE49-F238E27FC236}">
                <a16:creationId xmlns:a16="http://schemas.microsoft.com/office/drawing/2014/main" id="{1AF1439B-6A6D-462D-4D06-D6EDA1F46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57" y="2616838"/>
            <a:ext cx="5340203" cy="331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3CC8F2-93AD-CCC9-68A0-900F0579E9D1}"/>
              </a:ext>
            </a:extLst>
          </p:cNvPr>
          <p:cNvSpPr txBox="1"/>
          <p:nvPr/>
        </p:nvSpPr>
        <p:spPr>
          <a:xfrm>
            <a:off x="5936288" y="2966233"/>
            <a:ext cx="5725731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학습하는 동안 </a:t>
            </a:r>
            <a:r>
              <a:rPr kumimoji="1"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Gradient(</a:t>
            </a:r>
            <a:r>
              <a:rPr kumimoji="1"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기울기</a:t>
            </a:r>
            <a:r>
              <a:rPr kumimoji="1"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 </a:t>
            </a:r>
            <a:r>
              <a:rPr kumimoji="1"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 소실되어 네트워크의 하위 층에서는 효과적으로 학습되지 않는 현상</a:t>
            </a:r>
            <a:endParaRPr kumimoji="1" lang="en-US" altLang="ko-KR" sz="1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일반적인 딥러닝 네트워크에서는 입력과 출력 사이에 많은 층을 거치면서 학습되고</a:t>
            </a:r>
            <a:r>
              <a:rPr kumimoji="1"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kumimoji="1" lang="en-US" altLang="ko-KR" sz="1800" b="1" i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Vanishing Gradient </a:t>
            </a:r>
            <a:r>
              <a:rPr kumimoji="1" lang="ko-KR" altLang="en-US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문제가 발생한다</a:t>
            </a:r>
            <a:r>
              <a:rPr kumimoji="1" lang="en-US" altLang="ko-KR" sz="1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251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6. SUMMARY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70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84FA4-B388-A77D-3601-A22CF8A32541}"/>
              </a:ext>
            </a:extLst>
          </p:cNvPr>
          <p:cNvSpPr txBox="1"/>
          <p:nvPr/>
        </p:nvSpPr>
        <p:spPr>
          <a:xfrm>
            <a:off x="382544" y="1312387"/>
            <a:ext cx="9252110" cy="4673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Part 1. </a:t>
            </a:r>
            <a:r>
              <a:rPr lang="en-US" altLang="ko-KR" sz="2400" b="1" dirty="0" err="1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en-US" altLang="ko-KR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residual block : H(x)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대신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F(x) = H(x) - x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학습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성능 향상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bottleneck residual block : 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연산량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절감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Part 2. R-CNN, Fast R-CNN, Faster R-CNN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R-CNN : CNN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object detection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처음으로 적용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Fast R-CNN :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전체 이미지를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CNN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먼저 입력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Faster R-CNN : RPN &amp; Anchor box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도입</a:t>
            </a:r>
            <a:endParaRPr lang="en-US" altLang="ko-KR" sz="2400" b="1" dirty="0">
              <a:solidFill>
                <a:srgbClr val="3857C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Part 3. YOLO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1.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you only look once :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한 번의 스캔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2.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unified detection :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하나의 신경망으로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classification &amp; localization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단일화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3.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real-time :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속도 개선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=&gt;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실시간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객체 감지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5321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Reference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71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9453-52E8-F670-E5AD-D100C8E36E30}"/>
              </a:ext>
            </a:extLst>
          </p:cNvPr>
          <p:cNvSpPr txBox="1"/>
          <p:nvPr/>
        </p:nvSpPr>
        <p:spPr>
          <a:xfrm>
            <a:off x="294962" y="1447777"/>
            <a:ext cx="10058588" cy="3939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&lt;</a:t>
            </a:r>
            <a:r>
              <a:rPr lang="en" altLang="ko-KR" sz="1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Deep Residual Learning for Image Recognition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 정건우님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&lt;CNN2&gt;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세션 자료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https://youtu.be/671BsKl8d0E?si=KJfcItZS_PmSSyui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https://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velog.io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/@lighthouse97/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ResNet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https://wikidocs.net/137252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&lt;</a:t>
            </a:r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Rich feature hierarchies for accurate object detection and semantic segmentation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&lt;</a:t>
            </a:r>
            <a:r>
              <a:rPr lang="en" altLang="ko-KR" sz="1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Fast R-CNN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&lt;</a:t>
            </a:r>
            <a:r>
              <a:rPr lang="en" altLang="ko-KR" sz="140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Faster R-CNN: Towards Real-Time Object Detection with Region Proposal Networks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https://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velog.io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/@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whiteamericano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/R-CNN-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알아보자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&lt;You Only Look Once: Unified, Real-Time Object Detection&gt; paper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https://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oi.readthedocs.io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/latest/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computer_vision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object_detection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yolo.html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https://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www.youtube.com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watch?v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=O78V3kwBRBk&amp;t=249s</a:t>
            </a:r>
          </a:p>
        </p:txBody>
      </p:sp>
    </p:spTree>
    <p:extLst>
      <p:ext uri="{BB962C8B-B14F-4D97-AF65-F5344CB8AC3E}">
        <p14:creationId xmlns:p14="http://schemas.microsoft.com/office/powerpoint/2010/main" val="4092466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직사각형 3"/>
          <p:cNvSpPr/>
          <p:nvPr/>
        </p:nvSpPr>
        <p:spPr>
          <a:xfrm>
            <a:off x="599768" y="393289"/>
            <a:ext cx="11061290" cy="5978015"/>
          </a:xfrm>
          <a:prstGeom prst="rect">
            <a:avLst/>
          </a:prstGeom>
          <a:ln w="19050">
            <a:solidFill>
              <a:srgbClr val="D3DBF1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나눔스퀘어 네오 ExtraBold"/>
                <a:ea typeface="나눔스퀘어 네오 ExtraBold"/>
                <a:cs typeface="나눔스퀘어 네오 ExtraBold"/>
                <a:sym typeface="나눔스퀘어 네오 ExtraBold"/>
              </a:defRPr>
            </a:pP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5" name="TextBox 4"/>
          <p:cNvSpPr txBox="1"/>
          <p:nvPr/>
        </p:nvSpPr>
        <p:spPr>
          <a:xfrm>
            <a:off x="788054" y="3735241"/>
            <a:ext cx="637622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200000"/>
              </a:lnSpc>
              <a:defRPr sz="3000" b="1">
                <a:solidFill>
                  <a:srgbClr val="FFFFFF"/>
                </a:solidFill>
                <a:latin typeface="나눔스퀘어 네오 ExtraBold"/>
                <a:ea typeface="나눔스퀘어 네오 ExtraBold"/>
                <a:cs typeface="나눔스퀘어 네오 ExtraBold"/>
                <a:sym typeface="나눔스퀘어 네오 ExtraBold"/>
              </a:defRPr>
            </a:pPr>
            <a:r>
              <a:rPr sz="36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DATA</a:t>
            </a:r>
          </a:p>
          <a:p>
            <a:pPr>
              <a:defRPr sz="3000" b="1">
                <a:solidFill>
                  <a:srgbClr val="FFFFFF"/>
                </a:solidFill>
                <a:latin typeface="나눔스퀘어 네오 ExtraBold"/>
                <a:ea typeface="나눔스퀘어 네오 ExtraBold"/>
                <a:cs typeface="나눔스퀘어 네오 ExtraBold"/>
                <a:sym typeface="나눔스퀘어 네오 ExtraBold"/>
              </a:defRPr>
            </a:pPr>
            <a:r>
              <a:rPr sz="36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SCIENCE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EA3A05-2BFD-3C99-07E9-195011C5695E}"/>
              </a:ext>
            </a:extLst>
          </p:cNvPr>
          <p:cNvSpPr txBox="1"/>
          <p:nvPr/>
        </p:nvSpPr>
        <p:spPr>
          <a:xfrm>
            <a:off x="788053" y="5642879"/>
            <a:ext cx="10707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BFCBEB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발표자 신소연 </a:t>
            </a:r>
            <a:r>
              <a:rPr lang="en-US" altLang="ko-KR" sz="1400" dirty="0">
                <a:solidFill>
                  <a:srgbClr val="BFCBEB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010-7613-8571</a:t>
            </a:r>
          </a:p>
          <a:p>
            <a:r>
              <a:rPr lang="en-US" altLang="ko-KR" sz="1400" dirty="0">
                <a:solidFill>
                  <a:srgbClr val="BFCBEB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E-mail: shin020810@naver.com</a:t>
            </a:r>
            <a:endParaRPr lang="ko-KR" altLang="en-US" sz="1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23220B1-C845-A7FA-C62E-A4DB8DF49BB5}"/>
              </a:ext>
            </a:extLst>
          </p:cNvPr>
          <p:cNvCxnSpPr>
            <a:cxnSpLocks/>
          </p:cNvCxnSpPr>
          <p:nvPr/>
        </p:nvCxnSpPr>
        <p:spPr>
          <a:xfrm>
            <a:off x="865239" y="5509227"/>
            <a:ext cx="3600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CA6A3-B76E-5FD3-DC17-7820C415293C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531B3-C6DD-74C2-8C27-89EB180A0B38}"/>
              </a:ext>
            </a:extLst>
          </p:cNvPr>
          <p:cNvSpPr txBox="1"/>
          <p:nvPr/>
        </p:nvSpPr>
        <p:spPr>
          <a:xfrm>
            <a:off x="8208818" y="8707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2E7F4-D146-2859-071F-5585B14F3962}"/>
              </a:ext>
            </a:extLst>
          </p:cNvPr>
          <p:cNvSpPr txBox="1"/>
          <p:nvPr/>
        </p:nvSpPr>
        <p:spPr>
          <a:xfrm>
            <a:off x="481133" y="1730670"/>
            <a:ext cx="928070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Vanishing Gradient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77E5413-2C10-1D36-8412-577A883CD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5" y="2503444"/>
            <a:ext cx="7119183" cy="227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E47493-9A0A-17FF-30B9-A151F8D9BBA8}"/>
              </a:ext>
            </a:extLst>
          </p:cNvPr>
          <p:cNvSpPr txBox="1"/>
          <p:nvPr/>
        </p:nvSpPr>
        <p:spPr>
          <a:xfrm>
            <a:off x="491643" y="2156026"/>
            <a:ext cx="9280703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Activation Function: Sigmoid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함수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C232FA15-7CAA-60E6-4236-D6A57DFC4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t="20281" r="8494" b="12245"/>
          <a:stretch/>
        </p:blipFill>
        <p:spPr bwMode="auto">
          <a:xfrm>
            <a:off x="4924187" y="4953245"/>
            <a:ext cx="2150632" cy="8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A88D74-1274-0B92-7202-FA9C6833CBE5}"/>
              </a:ext>
            </a:extLst>
          </p:cNvPr>
          <p:cNvSpPr txBox="1"/>
          <p:nvPr/>
        </p:nvSpPr>
        <p:spPr>
          <a:xfrm>
            <a:off x="981165" y="5872314"/>
            <a:ext cx="10680854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Back Propagation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weight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업데이트할 때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sigmoid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함수는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사이의 값을 출력하므로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미분 결과값이 소실된다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A42B5-C21D-5876-FD89-92710B6D204B}"/>
              </a:ext>
            </a:extLst>
          </p:cNvPr>
          <p:cNvSpPr txBox="1"/>
          <p:nvPr/>
        </p:nvSpPr>
        <p:spPr>
          <a:xfrm>
            <a:off x="7022265" y="5018749"/>
            <a:ext cx="513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소멸 </a:t>
            </a:r>
            <a:r>
              <a:rPr lang="en-US" altLang="ko-KR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하위 층의 파라미터는 학습되지 않음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9CAA0E-4BC7-E7E8-7FFF-90EDDBC02C82}"/>
              </a:ext>
            </a:extLst>
          </p:cNvPr>
          <p:cNvSpPr/>
          <p:nvPr/>
        </p:nvSpPr>
        <p:spPr>
          <a:xfrm>
            <a:off x="6247707" y="4953246"/>
            <a:ext cx="747017" cy="808116"/>
          </a:xfrm>
          <a:prstGeom prst="rect">
            <a:avLst/>
          </a:prstGeom>
          <a:solidFill>
            <a:srgbClr val="D3DBF1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F5326B-B51D-7355-1697-1D6286F4F4B0}"/>
              </a:ext>
            </a:extLst>
          </p:cNvPr>
          <p:cNvSpPr/>
          <p:nvPr/>
        </p:nvSpPr>
        <p:spPr>
          <a:xfrm>
            <a:off x="6901841" y="3265047"/>
            <a:ext cx="673445" cy="348925"/>
          </a:xfrm>
          <a:prstGeom prst="rect">
            <a:avLst/>
          </a:prstGeom>
          <a:solidFill>
            <a:srgbClr val="D3DBF1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4287D-6C7E-89CD-4243-9F7EF7D45587}"/>
              </a:ext>
            </a:extLst>
          </p:cNvPr>
          <p:cNvSpPr txBox="1"/>
          <p:nvPr/>
        </p:nvSpPr>
        <p:spPr>
          <a:xfrm>
            <a:off x="7560971" y="3152564"/>
            <a:ext cx="40574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0.25</a:t>
            </a:r>
            <a:r>
              <a:rPr lang="ko-KR" altLang="en-US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최대 </a:t>
            </a:r>
            <a:r>
              <a:rPr lang="en-US" altLang="ko-KR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=&gt; </a:t>
            </a:r>
            <a:r>
              <a:rPr lang="ko-KR" altLang="en-US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거듭해서 곱하면 </a:t>
            </a:r>
            <a:r>
              <a:rPr lang="en-US" altLang="ko-KR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 </a:t>
            </a:r>
            <a:r>
              <a:rPr lang="ko-KR" altLang="en-US" sz="16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수렴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3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33DF3B-7CC9-FA73-93D8-E0E802D3640C}"/>
              </a:ext>
            </a:extLst>
          </p:cNvPr>
          <p:cNvSpPr txBox="1"/>
          <p:nvPr/>
        </p:nvSpPr>
        <p:spPr>
          <a:xfrm>
            <a:off x="7629835" y="415359"/>
            <a:ext cx="3440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BFCBEB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YONSEI DATA SCIENCE LAB | DSL</a:t>
            </a:r>
            <a:endParaRPr lang="ko-KR" altLang="en-US" sz="1600" b="1" dirty="0">
              <a:solidFill>
                <a:srgbClr val="BFCBEB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95E948-D921-BBC7-826B-2E1E1EFA1BE3}"/>
              </a:ext>
            </a:extLst>
          </p:cNvPr>
          <p:cNvCxnSpPr>
            <a:cxnSpLocks/>
          </p:cNvCxnSpPr>
          <p:nvPr/>
        </p:nvCxnSpPr>
        <p:spPr>
          <a:xfrm flipV="1">
            <a:off x="304800" y="399812"/>
            <a:ext cx="0" cy="662072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6EEDF23-9480-C90B-CE95-A908BF2FB08D}"/>
              </a:ext>
            </a:extLst>
          </p:cNvPr>
          <p:cNvCxnSpPr>
            <a:cxnSpLocks/>
          </p:cNvCxnSpPr>
          <p:nvPr/>
        </p:nvCxnSpPr>
        <p:spPr>
          <a:xfrm>
            <a:off x="294962" y="399812"/>
            <a:ext cx="5909194" cy="0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38F978-FD46-AC28-1912-BF14C5D79E40}"/>
              </a:ext>
            </a:extLst>
          </p:cNvPr>
          <p:cNvCxnSpPr>
            <a:cxnSpLocks/>
          </p:cNvCxnSpPr>
          <p:nvPr/>
        </p:nvCxnSpPr>
        <p:spPr>
          <a:xfrm>
            <a:off x="6194324" y="776660"/>
            <a:ext cx="5615131" cy="1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FEC056E-13AD-87B7-9336-7795298D4744}"/>
              </a:ext>
            </a:extLst>
          </p:cNvPr>
          <p:cNvCxnSpPr>
            <a:cxnSpLocks/>
          </p:cNvCxnSpPr>
          <p:nvPr/>
        </p:nvCxnSpPr>
        <p:spPr>
          <a:xfrm flipV="1">
            <a:off x="6204156" y="396615"/>
            <a:ext cx="0" cy="380045"/>
          </a:xfrm>
          <a:prstGeom prst="line">
            <a:avLst/>
          </a:prstGeom>
          <a:ln w="19050">
            <a:solidFill>
              <a:srgbClr val="BFC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56910D-A774-4578-2F4F-6F9947FA3153}"/>
              </a:ext>
            </a:extLst>
          </p:cNvPr>
          <p:cNvSpPr txBox="1"/>
          <p:nvPr/>
        </p:nvSpPr>
        <p:spPr>
          <a:xfrm>
            <a:off x="382545" y="486155"/>
            <a:ext cx="43959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 </a:t>
            </a:r>
            <a:r>
              <a:rPr lang="en-US" altLang="ko-KR" sz="3200" b="1" dirty="0" err="1">
                <a:solidFill>
                  <a:srgbClr val="2F1D9C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ResNet</a:t>
            </a:r>
            <a:endParaRPr lang="ko-KR" altLang="en-US" sz="3200" b="1" dirty="0">
              <a:solidFill>
                <a:srgbClr val="2F1D9C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5141E855-1724-1C4C-8FB5-DB495776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57D0-D444-4292-859F-A8ADB18AEE51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48D70-779E-0F43-FBB4-DE3F25734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971" y="303946"/>
            <a:ext cx="786048" cy="47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CA6A3-B76E-5FD3-DC17-7820C415293C}"/>
              </a:ext>
            </a:extLst>
          </p:cNvPr>
          <p:cNvSpPr txBox="1"/>
          <p:nvPr/>
        </p:nvSpPr>
        <p:spPr>
          <a:xfrm>
            <a:off x="382544" y="1312387"/>
            <a:ext cx="9252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3857C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531B3-C6DD-74C2-8C27-89EB180A0B38}"/>
              </a:ext>
            </a:extLst>
          </p:cNvPr>
          <p:cNvSpPr txBox="1"/>
          <p:nvPr/>
        </p:nvSpPr>
        <p:spPr>
          <a:xfrm>
            <a:off x="8208818" y="8707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2E7F4-D146-2859-071F-5585B14F3962}"/>
              </a:ext>
            </a:extLst>
          </p:cNvPr>
          <p:cNvSpPr txBox="1"/>
          <p:nvPr/>
        </p:nvSpPr>
        <p:spPr>
          <a:xfrm>
            <a:off x="481133" y="1730670"/>
            <a:ext cx="928070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Vanishing Gradient</a:t>
            </a:r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F7E1591-D878-6407-A1D8-515079EA3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9"/>
          <a:stretch/>
        </p:blipFill>
        <p:spPr bwMode="auto">
          <a:xfrm>
            <a:off x="2195631" y="2456060"/>
            <a:ext cx="8017050" cy="29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479F4-2BE8-F07C-A755-6FD94361C1FE}"/>
              </a:ext>
            </a:extLst>
          </p:cNvPr>
          <p:cNvSpPr txBox="1"/>
          <p:nvPr/>
        </p:nvSpPr>
        <p:spPr>
          <a:xfrm>
            <a:off x="1634134" y="5379955"/>
            <a:ext cx="9120380" cy="116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입력값이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양수일 경우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: 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미분값은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항상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 / 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입력값이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음수일 경우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미분값은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항상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0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입력값이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음수인 뉴런은 회생시키기 어렵다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(Dying </a:t>
            </a: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ReLU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*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이후 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Leaky </a:t>
            </a: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ReLU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 발명되며 해결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49C81-4E87-712D-AFA1-A849D6185120}"/>
              </a:ext>
            </a:extLst>
          </p:cNvPr>
          <p:cNvSpPr txBox="1"/>
          <p:nvPr/>
        </p:nvSpPr>
        <p:spPr>
          <a:xfrm>
            <a:off x="491643" y="2156026"/>
            <a:ext cx="9280703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Activation Function: </a:t>
            </a:r>
            <a:r>
              <a:rPr lang="en-US" altLang="ko-KR" sz="1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ReLU</a:t>
            </a:r>
            <a:r>
              <a:rPr lang="en-US" altLang="ko-KR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1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함수</a:t>
            </a:r>
            <a:endParaRPr lang="en-US" altLang="ko-KR" sz="1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93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16823</TotalTime>
  <Words>4360</Words>
  <Application>Microsoft Macintosh PowerPoint</Application>
  <PresentationFormat>와이드스크린</PresentationFormat>
  <Paragraphs>857</Paragraphs>
  <Slides>72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2" baseType="lpstr">
      <vt:lpstr>Cambria Math</vt:lpstr>
      <vt:lpstr>나눔스퀘어 ExtraBold</vt:lpstr>
      <vt:lpstr>NanumSquareOTF</vt:lpstr>
      <vt:lpstr>Baskerville Old Face</vt:lpstr>
      <vt:lpstr>맑은 고딕</vt:lpstr>
      <vt:lpstr>NanumSquareOTF Bold</vt:lpstr>
      <vt:lpstr>Arial</vt:lpstr>
      <vt:lpstr>NanumSquareOTF ExtraBold</vt:lpstr>
      <vt:lpstr>-apple-system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#3958C1</dc:title>
  <dc:creator>유 채원</dc:creator>
  <cp:lastModifiedBy>O365</cp:lastModifiedBy>
  <cp:revision>65</cp:revision>
  <dcterms:created xsi:type="dcterms:W3CDTF">2022-11-02T05:02:57Z</dcterms:created>
  <dcterms:modified xsi:type="dcterms:W3CDTF">2024-02-06T02:51:53Z</dcterms:modified>
</cp:coreProperties>
</file>